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17"/>
  </p:notesMasterIdLst>
  <p:handoutMasterIdLst>
    <p:handoutMasterId r:id="rId18"/>
  </p:handoutMasterIdLst>
  <p:sldIdLst>
    <p:sldId id="459" r:id="rId3"/>
    <p:sldId id="527" r:id="rId4"/>
    <p:sldId id="528" r:id="rId5"/>
    <p:sldId id="526" r:id="rId6"/>
    <p:sldId id="534" r:id="rId7"/>
    <p:sldId id="531" r:id="rId8"/>
    <p:sldId id="532" r:id="rId9"/>
    <p:sldId id="530" r:id="rId10"/>
    <p:sldId id="538" r:id="rId11"/>
    <p:sldId id="529" r:id="rId12"/>
    <p:sldId id="535" r:id="rId13"/>
    <p:sldId id="536" r:id="rId14"/>
    <p:sldId id="537" r:id="rId15"/>
    <p:sldId id="53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Gary Taylor" initials="GT" lastIdx="1" clrIdx="1">
    <p:extLst>
      <p:ext uri="{19B8F6BF-5375-455C-9EA6-DF929625EA0E}">
        <p15:presenceInfo xmlns:p15="http://schemas.microsoft.com/office/powerpoint/2012/main" userId="S::52685@icf.com::c1f76519-43aa-44c4-a7a9-3af83abec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FF"/>
    <a:srgbClr val="94B6C7"/>
    <a:srgbClr val="DBE7EC"/>
    <a:srgbClr val="CEDDEC"/>
    <a:srgbClr val="568AA4"/>
    <a:srgbClr val="657E32"/>
    <a:srgbClr val="E9F0F3"/>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9224" autoAdjust="0"/>
  </p:normalViewPr>
  <p:slideViewPr>
    <p:cSldViewPr snapToGrid="0">
      <p:cViewPr varScale="1">
        <p:scale>
          <a:sx n="32" d="100"/>
          <a:sy n="32" d="100"/>
        </p:scale>
        <p:origin x="1042"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wp5dssfp01p\data\hq\dsshq\shared\GROUPS\CS\Community%20Prevention%20Programs\RFA%202021\22-24%20RFA%20Appendices\DSS%20Regional%20Support%20Map%20-%20DRAFT.xlsx" TargetMode="External"/><Relationship Id="rId4" Type="http://schemas.openxmlformats.org/officeDocument/2006/relationships/themeOverride" Target="../theme/themeOverride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Sheet1!$B$2:$B$101</cx:f>
        <cx:nf>Sheet1!$B$1</cx:nf>
        <cx:lvl ptCount="100" name="DSS Region">
          <cx:pt idx="0">1</cx:pt>
          <cx:pt idx="1">1</cx:pt>
          <cx:pt idx="2">1</cx:pt>
          <cx:pt idx="3">1</cx:pt>
          <cx:pt idx="4">1</cx:pt>
          <cx:pt idx="5">1</cx:pt>
          <cx:pt idx="6">1</cx:pt>
          <cx:pt idx="7">1</cx:pt>
          <cx:pt idx="8">1</cx:pt>
          <cx:pt idx="9">1</cx:pt>
          <cx:pt idx="10">1</cx:pt>
          <cx:pt idx="11">1</cx:pt>
          <cx:pt idx="12">1</cx:pt>
          <cx:pt idx="13">1</cx:pt>
          <cx:pt idx="14">2</cx:pt>
          <cx:pt idx="15">2</cx:pt>
          <cx:pt idx="16">2</cx:pt>
          <cx:pt idx="17">2</cx:pt>
          <cx:pt idx="18">2</cx:pt>
          <cx:pt idx="19">2</cx:pt>
          <cx:pt idx="20">2</cx:pt>
          <cx:pt idx="21">2</cx:pt>
          <cx:pt idx="22">2</cx:pt>
          <cx:pt idx="23">2</cx:pt>
          <cx:pt idx="24">2</cx:pt>
          <cx:pt idx="25">2</cx:pt>
          <cx:pt idx="26">2</cx:pt>
          <cx:pt idx="27">2</cx:pt>
          <cx:pt idx="28">2</cx:pt>
          <cx:pt idx="29">3</cx:pt>
          <cx:pt idx="30">3</cx:pt>
          <cx:pt idx="31">3</cx:pt>
          <cx:pt idx="32">3</cx:pt>
          <cx:pt idx="33">3</cx:pt>
          <cx:pt idx="34">3</cx:pt>
          <cx:pt idx="35">3</cx:pt>
          <cx:pt idx="36">3</cx:pt>
          <cx:pt idx="37">3</cx:pt>
          <cx:pt idx="38">3</cx:pt>
          <cx:pt idx="39">3</cx:pt>
          <cx:pt idx="40">3</cx:pt>
          <cx:pt idx="41">3</cx:pt>
          <cx:pt idx="42">3</cx:pt>
          <cx:pt idx="43">3</cx:pt>
          <cx:pt idx="44">4</cx:pt>
          <cx:pt idx="45">4</cx:pt>
          <cx:pt idx="46">4</cx:pt>
          <cx:pt idx="47">4</cx:pt>
          <cx:pt idx="48">4</cx:pt>
          <cx:pt idx="49">4</cx:pt>
          <cx:pt idx="50">4</cx:pt>
          <cx:pt idx="51">4</cx:pt>
          <cx:pt idx="52">4</cx:pt>
          <cx:pt idx="53">4</cx:pt>
          <cx:pt idx="54">4</cx:pt>
          <cx:pt idx="55">4</cx:pt>
          <cx:pt idx="56">4</cx:pt>
          <cx:pt idx="57">4</cx:pt>
          <cx:pt idx="58">5</cx:pt>
          <cx:pt idx="59">5</cx:pt>
          <cx:pt idx="60">5</cx:pt>
          <cx:pt idx="61">5</cx:pt>
          <cx:pt idx="62">5</cx:pt>
          <cx:pt idx="63">5</cx:pt>
          <cx:pt idx="64">5</cx:pt>
          <cx:pt idx="65">5</cx:pt>
          <cx:pt idx="66">5</cx:pt>
          <cx:pt idx="67">5</cx:pt>
          <cx:pt idx="68">5</cx:pt>
          <cx:pt idx="69">5</cx:pt>
          <cx:pt idx="70">5</cx:pt>
          <cx:pt idx="71">5</cx:pt>
          <cx:pt idx="72">6</cx:pt>
          <cx:pt idx="73">6</cx:pt>
          <cx:pt idx="74">6</cx:pt>
          <cx:pt idx="75">6</cx:pt>
          <cx:pt idx="76">6</cx:pt>
          <cx:pt idx="77">6</cx:pt>
          <cx:pt idx="78">6</cx:pt>
          <cx:pt idx="79">6</cx:pt>
          <cx:pt idx="80">6</cx:pt>
          <cx:pt idx="81">6</cx:pt>
          <cx:pt idx="82">6</cx:pt>
          <cx:pt idx="83">6</cx:pt>
          <cx:pt idx="84">6</cx:pt>
          <cx:pt idx="85">6</cx:pt>
          <cx:pt idx="86">7</cx:pt>
          <cx:pt idx="87">7</cx:pt>
          <cx:pt idx="88">7</cx:pt>
          <cx:pt idx="89">7</cx:pt>
          <cx:pt idx="90">7</cx:pt>
          <cx:pt idx="91">7</cx:pt>
          <cx:pt idx="92">7</cx:pt>
          <cx:pt idx="93">7</cx:pt>
          <cx:pt idx="94">7</cx:pt>
          <cx:pt idx="95">7</cx:pt>
          <cx:pt idx="96">7</cx:pt>
          <cx:pt idx="97">7</cx:pt>
          <cx:pt idx="98">7</cx:pt>
          <cx:pt idx="99">7</cx:pt>
        </cx:lvl>
      </cx:strDim>
      <cx:strDim type="cat">
        <cx:f>Sheet1!$A$2:$A$101</cx:f>
        <cx:nf>Sheet1!$A$1</cx:nf>
        <cx:lvl ptCount="100" name="County Name">
          <cx:pt idx="0">Buncombe County</cx:pt>
          <cx:pt idx="1">Cherokee County</cx:pt>
          <cx:pt idx="2">Clay County</cx:pt>
          <cx:pt idx="3">Graham County</cx:pt>
          <cx:pt idx="4">Haywood County</cx:pt>
          <cx:pt idx="5">Henderson County</cx:pt>
          <cx:pt idx="6">Jackson County</cx:pt>
          <cx:pt idx="7">Macon County</cx:pt>
          <cx:pt idx="8">Madison County</cx:pt>
          <cx:pt idx="9">Mitchell County</cx:pt>
          <cx:pt idx="10">Polk County</cx:pt>
          <cx:pt idx="11">Swain County</cx:pt>
          <cx:pt idx="12">Transylvania County</cx:pt>
          <cx:pt idx="13">Yancey County</cx:pt>
          <cx:pt idx="14">Alexander County</cx:pt>
          <cx:pt idx="15">Alleghany County</cx:pt>
          <cx:pt idx="16">Ashe County</cx:pt>
          <cx:pt idx="17">Avery County</cx:pt>
          <cx:pt idx="18">Burke County</cx:pt>
          <cx:pt idx="19">Caldwell County</cx:pt>
          <cx:pt idx="20">Catawba County</cx:pt>
          <cx:pt idx="21">Cleveland County</cx:pt>
          <cx:pt idx="22">Gaston County</cx:pt>
          <cx:pt idx="23">Iredell County</cx:pt>
          <cx:pt idx="24">Lincoln County</cx:pt>
          <cx:pt idx="25">McDowell County</cx:pt>
          <cx:pt idx="26">Rutherford County</cx:pt>
          <cx:pt idx="27">Watauga County</cx:pt>
          <cx:pt idx="28">Wilkes County</cx:pt>
          <cx:pt idx="29">Alamance County</cx:pt>
          <cx:pt idx="30">Caswell County</cx:pt>
          <cx:pt idx="31">Chatham County</cx:pt>
          <cx:pt idx="32">Davidson County</cx:pt>
          <cx:pt idx="33">Davie County</cx:pt>
          <cx:pt idx="34">Durham County</cx:pt>
          <cx:pt idx="35">Forsyth County</cx:pt>
          <cx:pt idx="36">Guilford County</cx:pt>
          <cx:pt idx="37">Orange County</cx:pt>
          <cx:pt idx="38">Person County</cx:pt>
          <cx:pt idx="39">Randolph County</cx:pt>
          <cx:pt idx="40">Rockingham County</cx:pt>
          <cx:pt idx="41">Stokes County</cx:pt>
          <cx:pt idx="42">Surry County</cx:pt>
          <cx:pt idx="43">Yadkin County</cx:pt>
          <cx:pt idx="44">Anson County</cx:pt>
          <cx:pt idx="45">Cabarrus County</cx:pt>
          <cx:pt idx="46">Harnett County</cx:pt>
          <cx:pt idx="47">Hoke County</cx:pt>
          <cx:pt idx="48">Lee County</cx:pt>
          <cx:pt idx="49">Mecklenburg County</cx:pt>
          <cx:pt idx="50">Montgomery County</cx:pt>
          <cx:pt idx="51">Moore County</cx:pt>
          <cx:pt idx="52">Richmond County</cx:pt>
          <cx:pt idx="53">Robeson County</cx:pt>
          <cx:pt idx="54">Rowan County</cx:pt>
          <cx:pt idx="55">Scotland County</cx:pt>
          <cx:pt idx="56">Stanly County</cx:pt>
          <cx:pt idx="57">Union County</cx:pt>
          <cx:pt idx="58">Edgecombe County</cx:pt>
          <cx:pt idx="59">Franklin County</cx:pt>
          <cx:pt idx="60">Granville County</cx:pt>
          <cx:pt idx="61">Greene County</cx:pt>
          <cx:pt idx="62">Halifax County</cx:pt>
          <cx:pt idx="63">Johnston County</cx:pt>
          <cx:pt idx="64">Nash County</cx:pt>
          <cx:pt idx="65">Northampton County</cx:pt>
          <cx:pt idx="66">Pitt County</cx:pt>
          <cx:pt idx="67">Vance County</cx:pt>
          <cx:pt idx="68">Wake County</cx:pt>
          <cx:pt idx="69">Warren County</cx:pt>
          <cx:pt idx="70">Wayne County</cx:pt>
          <cx:pt idx="71">Wilson County</cx:pt>
          <cx:pt idx="72">Bladen County</cx:pt>
          <cx:pt idx="73">Brunswick County</cx:pt>
          <cx:pt idx="74">Carteret County</cx:pt>
          <cx:pt idx="75">Columbus County</cx:pt>
          <cx:pt idx="76">Craven County</cx:pt>
          <cx:pt idx="77">Cumberland County</cx:pt>
          <cx:pt idx="78">Duplin County</cx:pt>
          <cx:pt idx="79">Jones County</cx:pt>
          <cx:pt idx="80">Lenoir County</cx:pt>
          <cx:pt idx="81">New Hanover County</cx:pt>
          <cx:pt idx="82">Onslow County</cx:pt>
          <cx:pt idx="83">Pamlico County</cx:pt>
          <cx:pt idx="84">Pender County</cx:pt>
          <cx:pt idx="85">Sampson County</cx:pt>
          <cx:pt idx="86">Beaufort County</cx:pt>
          <cx:pt idx="87">Bertie County</cx:pt>
          <cx:pt idx="88">Camden County</cx:pt>
          <cx:pt idx="89">Chowan County</cx:pt>
          <cx:pt idx="90">Currituck County</cx:pt>
          <cx:pt idx="91">Dare County</cx:pt>
          <cx:pt idx="92">Gates County</cx:pt>
          <cx:pt idx="93">Hertford County</cx:pt>
          <cx:pt idx="94">Hyde County</cx:pt>
          <cx:pt idx="95">Martin County</cx:pt>
          <cx:pt idx="96">Pasquotank County</cx:pt>
          <cx:pt idx="97">Perquimans County</cx:pt>
          <cx:pt idx="98">Tyrrell County</cx:pt>
          <cx:pt idx="99">Washington County</cx:pt>
        </cx:lvl>
      </cx:strDim>
    </cx:data>
  </cx:chartData>
  <cx:chart>
    <cx:title pos="t" align="ctr" overlay="0">
      <cx:tx>
        <cx:txData>
          <cx:v>DSS Regional Support Map</cx:v>
        </cx:txData>
      </cx:tx>
      <cx:txPr>
        <a:bodyPr spcFirstLastPara="1" vertOverflow="ellipsis" horzOverflow="overflow" wrap="square" lIns="0" tIns="0" rIns="0" bIns="0" anchor="ctr" anchorCtr="1"/>
        <a:lstStyle/>
        <a:p>
          <a:pPr algn="ctr" rtl="0">
            <a:defRPr sz="2400"/>
          </a:pPr>
          <a:r>
            <a:rPr lang="en-US" sz="2400" b="1" i="0" u="none" strike="noStrike" baseline="0" dirty="0">
              <a:solidFill>
                <a:schemeClr val="tx1"/>
              </a:solidFill>
              <a:latin typeface="Calibri" panose="020F0502020204030204"/>
            </a:rPr>
            <a:t>DSS Regional Support Map</a:t>
          </a:r>
        </a:p>
      </cx:txPr>
    </cx:title>
    <cx:plotArea>
      <cx:plotAreaRegion>
        <cx:series layoutId="regionMap" uniqueId="{934DA1B6-42D9-4DCB-9CEF-152B8BC142D1}">
          <cx:tx>
            <cx:txData>
              <cx:f>Sheet1!$B$1</cx:f>
              <cx:v>DSS Region</cx:v>
            </cx:txData>
          </cx:tx>
          <cx:dataId val="0"/>
          <cx:layoutPr>
            <cx:geography cultureLanguage="en-US" cultureRegion="US" attribution="Powered by Bing">
              <cx:geoCache provider="{E9337A44-BEBE-4D9F-B70C-5C5E7DAFC167}">
                <cx:binary>1J3rchzHkbZvhYH/HvX54DA3ggJtSbZAyaQkrr9/I2BEIgTOeAcDSbz778nuAdiVlSN3O6oKgmPD
6yBQ3YWs7Kw8vPnmXy5/+/PlzWa9f/bbh5vt7Z8vf3t+9v5w+PefP/vs9vL95sP6dvXh+nK/u939
dFhd7j58tvvpp+vLzWdX+/Wv19t3nxVZXn12+X69P2x+O/ufv/C0d5vd17vL9eF6t/3n3Wb/8fXm
9u7mcPs7PzN/9Gx99eF6+/L69rC/vjwUz8/eXO4ON+vt1bPz3d328PHs2WZ7uD58/O7jvzfPz9xf
Pnv2mX6m9/5nN2zxcHfF4ipbVU1eF1XflGXb9Vlz9uxmt313/PGf+mKVt0VRdV2VlWWRlfn9y1+t
P7B+yc6Gfa2vrvab21v+xOH/G09w/p7nZxffnP1neVyKXETe7xD987Pvt9eHzdWzN4f1YXN79uz6
djcIbv/xfCd/9PdvBil95p6YFttESmW1atsqb5o8a/O2bcvKlVLbI8Wiy6uyzLO6aroutZRenSeT
khIb2qX+ZaL6Wqb/6UfeSV+sL3fb8Gpf9qu2bJu6bsq+qbqq5MCU2ldNXfLDJmuqqtZqP3tbts67
y2covLsgtrbXq7zL+yzLiqrKq6wpXOF05ars8ryp6jpru7yoXWV39/o7luq/kI2l5u77YsumWFVF
2ZRt2Wd52bR5r2RTr5o+q/oMo9nUTUrZvPjaNwFpZdOsuEiqrmiLNhtUQ8mmWWX8pMmxlVVWlBVW
dFSP8S5xNxtWcb579djC6VcdH1Nd1jXXaZP16grpulVf113VNX3ZVZgmLuJUwvnq0TWnWBX82SU3
Z1O0fdG3SnOqVdZkbVUXZV/UYnPSCeeLF2k0R12ica/VLzf7w0+7fQSHsmxWmMa2arMWZ1Hs3/Re
bZtVX+JFlV2RdZncHu5BLtmXfX14T1C3q3WDeGvCXCJJT/Tvu/fb20MUX6laFWXd50VZFH3fZZX6
OPtm1bR9ldVFbpr1JTuzz9R7gjrTb/7hf6LemjBn6oYM0xChXtUZUmrqvq7qru+UfW+7VVnlWLi2
OvoGruZ7+118/3lPUFKyNN9bE0ZKSTX/283+NoreiyWr86Ipq0JCPh0jcKJ915QdZ57lvqs3f1u2
0qv1Mw5TrXiCR/n53ZY8y4+bCAEfn2cvRqwvy5JkR6b99mJFNJNVed53bZlVDT+ful9Ldmafp/eE
GSfqrXmCZ3p+s/llEyd5VZb4zHjVRd5ycvIRut6GJK/6rOD7HGN4HY0t2pp9qv4j1LG+eO3fTf6i
MOf6e5dT0ed9mZPpw5C1yivr8lVNQFYgqbZvOvnxVPf97S6+m/xHKDFZl5O/KIGYChJ4WUGAWuck
PpU+tStyQX1VE/23xxgutaAsXyeWoJJe4+fvN/vdz5sYtj9ftdj+ps57wpIir3Syj3xXjclv+rzj
cIlalP4v2NkJK6GfoLT/u/81jIReE1/5s67t8GWI3op8sALT0K0jBscTKkhvlx2JL53jXnJ+/52U
TBvxCFKqu7qgUkL1R1LHronAlDZVhn9BGoegaTC1jonQ+11uSvUTlC69MSoB3tnE1iVCxqosqrbv
6q4kFtJSqlYV+R5+VhIO+ZlAb7/BpWRldby3xpZSS20t68j49WWVkREpXV3qK1KGRU3ESOxhpAS9
/QaX0j8olDnqRS3Se2tsKdWrnmJD17eoyzFlNLVLSKmnKPeIdsm8kvVXGllKVbFqCWvauiXxzpdX
aNeF+Edi2V6uN+3f6b0G16OvjBxqcj2quOUpY5d9Pxa1tBNM5aahclFViLD3E/DefoNLySrgeG8N
o0dJPbsvN9urWDkaCgdZVdZtXrVD9KJzk/Wqq7mEh/PUer9oX7bL4j/CMZfPzyzPzl8U5lBPhn+A
PHqSt2SqSOSWtR8n8/OqK4smz7P763rU7rEw5294se77j1CCsmpQ/qLIgiqxAXWOT9LJhTOW/ad3
DUU6ClAN2UBwIOIDqiKdv+HwgrIqmf57YwuqXXUliBe8lqKtKfiozEvXkm7jh9QFjjGVG1L5Gw4v
qH/8y3de/PfGFlS9KvOWFHHXZiQUhqjJ0SjwBKQl+3aorPi5F3/D4QVlxVX+e8MIKunF83WUbAKx
TY2XQHRTlY3k01yvHRtB5VOKPITQhh8xc1P2fTNdrAzoheGrT389zPmdvmNygpWuJewbZOLnGIHI
ddw9SIWMLWlGlWCfbnWxik8XK7FY98r01yOLZUAOljWgl3u4lKstfbbCZ6965AFwhrxLIrFYaemU
YsmAmKEKlEP7uqkrHfkKTIAPCJyVGbFMdxpSWSxvbfqu2MpSr0iZSIl9vAimFwUQ07wDW5r3/TE5
N/7ho4c23WRIgVhXw/RdsQWCG4Fr33fcnp1VtSuxtU1F/N8XQEo8XNB0qyHFYrkW03fFFgsJ7bIA
bkB+DYyqlV4jsQRaGV91DPld72u61ZBisZJq03fFFgs3M8DVOs8AiRUGiiwjK9kR5FR1lg+JkDRi
sTKyKcUCPodQpai5eXHUNSQLNG9O3Md/BJc1BocpTMsPRk4ooVSIiRvSiQAKgW5gYApdFMpx3EEK
cE2NkZ4qCk23GvIbslJl03fF/oYKImBy0mB4gai2RaMDO+KZFu+tBawpP9Yw1elWQ4rFyo1N3xVZ
LAXfUE7asM+ALxLVKn+Fqk9HUED6VRL6o0FO8Q39zQDuhpdK0pjt/Gb9MTz8p+jBahF3kOHNW+4G
//wa6i9ZQ4Ri1OxmbskO2Zw/SAUn1vk5vx9ZrcuOviW8TXyFYojKVPoUvSYhyH2J7o8gN/fGdPa6
+HN3VivJvP3BT944vx9bMj29DJLhIr4nDMG1dOM2ElzUUUAXAQy8//n0i3f2GlQyXxmdDM7bYkuG
Lo8K40+zQktBxatadgKELUADn8iROnsNKhkrM+q8LbZkyhXeZ1PmXXMM9l2d6TvgaLQRZhQyh2CG
zFEanbHi2qSS6ekYy2iX4upEM7z+yV6+JjSKRIjArnxsSTQLbFa4p2+LrTM9MUkFnqwWuIT0TCid
ASmRdwBNTjQiOqcY9Guy+m6dt8WWTL3KKsAPaAORbgfszpUMcUuHZMq6OZZqlIPu7DWoZKykiPO2
2JIBYySIVpLMhGvShagkI5LD3SHUNct5zl6DSsZKADhviy0Zcu+kDfMaPHAJTFN/TeTmCf0FwXn8
sWo/cvYaVDJWGtp5W2TJVM0KXHuX9TSpDxBHhX6giYfwhR82OD0G/t3Za1DJXDy2P8PdU1eC5gWz
Jyl4hZzBzrRk0YiEyc1WJF9Vhj6eZKwso/O22DoDpogaFr18TUeEQCO4a2fQGSmGd9xaY+SUzJ95
8/Jxo4OKnBnNXPA80O5FTKn7VXsQxahUT7pAfurxQTinGPRrstJHztsi64y0f5Ixo48ml6BJJxsp
dxEzAZ8F9Ehw5QEonK0GFYxV8HLeFlswJRmkglubzDO0E02lA8pOEm+lA78eBTBWeJy9BpWMVTh2
3hZZMmRia6oUtF3Ux9tJmZluJX4Okjui8zV8cequB5XMq78+rpmhv4lYqesRj1BN+JB80G0lnTtE
42b5yznFoJKx0rHO28LoTNLM49/26+3PN9cx2Ga4Loh5pcek760gr14VRUYVAhfMSh8v2ZmdhPSe
oNJtVoLAWxPmTE8iSMjRguLuSR6RIpHoRYc1AL1JRvbEyyYc3tvvYo33nqCkZKVrvTWRpQSgpMRP
BU8ClwqYTS/EwWYA8qSNrRJndbAZoyDGe8Tbb3ApWUGg99bIUgIOL+VOgHeEPEZrRUuZi+IfVCLt
AyI2rZQujPJnainhrPV4I3xw9wAK9+YFc9IBGuary4AP+8U+b7/BdckqEntvja1LDSm6XHDTmCTp
sFCVYlrGqaBzT9ddQ7uOx2ni7Te4lN7+EXSpIrXSQiJI3RioeZ2rYJGCCZkZHLyMT/IYTKb94iyf
xTubyLpUtnxxDVAm6IzMpCacEmKzyV0hy5FeLK2UrERVaikNzUwF3xpcDRTTPSxpzx2H0erzlkvw
iD5PLKU/wheXgxYkzQC+/AHlNUUMEmvTNEcbKr3PQngh/CVppWRFlql1iRI3VlsSDhAXQdxn4Xwk
5SnO+dDXrNJ73n5HEZrUq/+d720VWry3xrZLoLOps+AvQuwoKDBtvSkpAIOieX6keEqvS1bZO7WU
Khpy6Y4H5Z5xyRk0sKXAJVAzyt+S4tHtQd5+g+vSD9/5GQvvrfF1ScDb8GMKG1ZW9irT1bZkuoDs
0mZlFnu9/QaX0rd/BOvdcYcBu6T9fYjihHRiar2hWyA2gbXF4paKLyKr9uC9NbIikRgUJoW2hJ0D
Eq5WYxHBUwAXgLSC/6Y8PrQ1pr3grARhcikVIqWir8gD4oB7pDVk4tEksUbkTo71rbRS+sqo1iSX
UoUbgBZBZ0zpQUiN3c+tpTBBcxLYFHifBdSE0UorpQsj2ZxaSiQEsh63WjB/EHTieyspYbRABdOU
M1r29Bechb1ILSVxAyDEJ8wl9Df4sVv6EBDQiDQt/Oqft9/gF9yrfyVzA5Km6L/Yr9+vP4SHB0MH
XwLZQ7NRb8maqhRPL+TNXMaFUH8fy5pT6zB/X3aIoNartLOFUVMrIt/EZUGhCajVkLLwwnH6bWjD
QnZQW5PZGDpi00nnxf/zdT2xdOiJoA2etFbW52UGVM21moJUAyMBVrgeowasajr5WBYzinySWoK/
ry9/jsP6Kg0uYgxafCWjVsdhwt/eUm8FR2b0MS/YmG0L9AOUMbCOUy+JbQ2gQSxhPztZloaWs5fo
+Aio0ogpvd3F159+gBKRFbvoJbFF1OFzA5uqZRiMR7eJl0XmTnhEIJGTRkTXHui9hpaPlUrR74ws
H1yogkovt+mnr2ga/UrukrZebCn9vwZOSG83tIjefuVfKvqdsUVUcKvQGi+DWKzoNy+4lCE9ghmu
hll8wKBNbxW93dAi+ub1o4tIwGY1hRS6lwoiFnCt6uIVOh8aUWj4GrsO1MUbW0RWQ4p+Z3wtwgpD
kNwAlhcSQRX38qEhPRmqQUUFZlQ9k0VvN7QWWXhF/c7IIgJRQaUJAQgHsoWowFyTfcIdOKI5VYVA
bze0iKy6pX5nZBFRkMPnoUEHtOvItKA+NLpUgOw43HopbdHF45vrEiKXtmZkGNUmyOgYqqdEBMYL
nixABON3qBun9YmG1iILu6TfGVmLhF2NKhI+TzZS8mlblK+EHQivAD4cgxVWbze0iCyIsH5nbBFl
JCJoJEd9wC5B9aKrAjSwUF+ijQOMgJAWJHYdrYpuahH1AgfGKSyhDzJI2jugXQRn8G8dmXRU2Vtv
N7QWffPl4/tFRB+gSISwAPfQaIOCPwZQHBU6WD8MirLYIrKau/U7Y39owJFAa9GOCz+okJ7oD42M
IFwADZOqECX/K7HraMFwUosIv4huqPsct24YEwFxoUEBaY481ZsN/plZM59UUii2DmGJSHQASDYZ
uyCmJomEy/RYttoYnKtPJb6EaFymea4TfKQkzl2niD4pGcNKTl2GZlIqSexaW5n1xCKilayh1EaY
f2R+QwROJkRQ7zBMCPS9fgQRWe2Z6UUE2awAk6AbGvTIFREQCTqI4A8oSb6LMaJxYDQ3I+Rdbze0
KbK6EfU7w3xoSVPsF7vt4d3uA2PMIxTcsI3Cr0IbNoRK/C9VaAbhidEAucj9YiGplu3NTrQbz1CJ
ZCsgMFaFOduTfTF0gVX0gJ0sTnYyyxpHBTpA2kJGqpqp+hs7XvwFGM9QsrIiA2NVbFlRvYErgqYF
KjQGbY90NKBw4GFhXRZQrHLrjB1HkJVVwzHeHFtWwKeYag9JAlfPsbHduXmwqsIjAbhomNGiMZ/G
jiPIykLHGm+OLCsSYDTKUA4chgT6bIFAPkp6aLin78dBuleQseMIsrJgH8abY8sK2F5FBwjenlAF
+sOc6TrKGMIIStakDTB2HEFWVhHMeHNkWZE1hGVSJlj0EGcDvPYdZIbJApUFm1YME5UfQ6+s7tBH
kFVLBhVPocctQB7UTV03UIIJPMQe0ugRWKyCCWPHEfTKCimMN8fWKyZffqLo1CwMpMjQN1xlkh/W
vA9jvxEkZfWJGm+OLSma95jnCHLpOPdHJaXxrtA4GrePHfaKfMDYcARRWdkg482xRSVEDHxdkhcb
gY/uBwg0pofBnhhsCFQH3MMojDEOM3YcQVYW+sN4c2xZwZIIh64wLttzAlsS/dyCcBDjOPjNWcaO
I8jKKlAbb44sK3D+uAogirkJm2FCratXLU49gwKFQuFB79LrldU08giygpEV1k0xWQ+8o47TLmXG
AleUD9FqZzN2HEGvrKq+8ebIegVqleQiCBr8p3GMhKtXHY3dBIH0IlEKIQrSaHZjxxFkZZX3jTfH
lhUsaNBuAOHFLxfElS5fZ1T48bnojpApsY8kK4sO4BFkRcKF1AGM3xDEG22AtG7BUkL1doCPeuMW
jQ1HUCurDGm8ObZaUSIRYmmaJeDyHFOzU3NFLyAGXxBuDHI/DvdMb9ovXvol22iySprD/XL98dfd
7ipCApdRNQT4gH5AdAzGVdlWEiZ9hVUF5il9RDp5tGBjdvZWP0ClI60Um14SW/chwibKgjQEbCaE
GIL4meo+kQV8cCh9bdPO6+0uNhL6AUpElvOnl4QRUVKVP1/fXP26ubmJoPM9BXHCH/KlzMcQsKR7
oBR8gQswzFlI2Sym0AU7s5Xe+9vUkVrJUm9NmDM9Wa6AxkuApp/GMuk0De3fMibuPokjNeGpyff2
u1jvvScoKVnpLG9NZCmBhQMMSG88c+JzI+Zh8gKobhkzeOT2SC4ly4ImlxLuAUiuityM0OqTeHC/
OEiFyMWTZaZEMXAJqJSft9/gumRlG7y3htGlpFb0Yn11Hae/auAU4yhBXDfSta9vRaqdNA4x1fm+
2dI1Dws2ZttQ/QBlHEy/WQkjzHmetKAA0qFZoYJJLg3z4Gu9tKDBiUCIT5u2Tzim/8LFSq8foERk
Jm4TiwgocS4c7tTjmO9NAk0ZBkFAchEzS2LIgkhD7/SS0X9haBFZvpV+Z2wtYqg3ZPdwscHJZpdL
evQHtDrJb4NES283uIj+1wi60moR2CvYRWTqqtejR85RikkylWQYSCI9fCkVyCzlJpaODDWDW4Xc
azfMBFB8rAxtIaY/1nj9ydWx9cfiXtHvjPyJSeIaOiha46XvAyoInTTDShEqoGPgjA0GNr3d0J+Y
WeNOq0TQrzF1gs4yxJM3XGjKULcwiuAIAMbJ5YcDt0DK78zMKKYVEVaoK6A5Io1C+wtCUGGlEPiQ
QMNhEpCjgVlS2w2uRVZ2TL0z8oeGFgH/lLYXe3oJqRSB5zCjQ7iPx1RLSi0y67OJRcSFhZWho3zk
mJCEm5Ntoi2mI4WPoWrAv3ljTGLbIiuc1O+MrEUVtTEsjGDa6LGCz1iFHvKhQaOVUxQaGcb5eUot
uvju0T0iIYCSOUG0Bw0T6rQWgcsVwmx4RcfpsLqLUZ9oaFtkInITf2hUwiB24FIDQtrmjf7OiF9p
qwIryNV/tOYplcjq89SnEvk7g+RYGoUFrE8yNPdGndBzTsc5wCNGfsiYbt31obcbWomsLKl+Z2wR
VbBhU03NWyoDDIXRWDZK08CYAQbiGDxGcGYWpdN+ZxUDuBlsIkju3iTuJdvObUaYf6wcqgypPtHQ
WmRiHNKKCIAD0TvkjscytGetQeIKXpJ2aoDL4wjFlLbI7AlILCL6PIWwEBRtO6DYlXNNrV6IaLjQ
Chj7fK6+2Fpk5Y/1O8PYorTp4+vD5ftYRTjuXXCIHSBDabzUWQmG7EK1Rrw54Kk9UtiLBTs7kUDW
T1DpURMBrNeEOdOTKWRiShnoTWWkAOErwAo3GujhDsLdHbxgcjg6uaV3u9x26icoGZnGU6+JLCOB
h1GpxJlDPEPjlCsjvLgVEz0oPNGgduSFcayn3m9wKVmFSk9/Y0uJiAA8L64IBYeSyamqnAuWHDwi
E6+lECepVFWC8/YbXEpmZKnPJraUoC6hjksPXj/etSq0lGsGuD1z3PgVgxk+vpTMok0cKSW9ab7d
3fwcAerBAE+ykrSmnpjTAjcC9HXEeBQwDerxubuybxhntbKcVmXJ+f3Ymi5ut0xggzWMGqTH7t+R
ZAH90sI7gs8F8guHa2o1nb0utgXOaiUZS8Od348tGRigQNDyn3vUhnufAA/qgcPdJ58GypE0krHu
kZSSqXDC4XngsmXCCLApL05pZKA5ZRSg2kONIJnOWOwGSSWTrxiHRaAPm1MGIkpP86PGRoWbuOQe
da2CXGevQb8mq7zmvC321wRDAJ4rkRssqYhAmK6m+Wy+Jsn1n8xEOnsNKhkrB+m8LbJkSIzgcE2H
LCvJDIwiiO6BrjyVBba8+pSSAVQH0iGTYYZm4lF8VdyzB0CEhh46ew2qM5aP6rwtss6QkiXCkV7s
e74rT2cgC6O7ilSkhcN39hpUMlYy1nlbZMkUTOSjZiaZfOY7+kwkADEJpLmyKB0NVGqKcc/Za1DJ
WJl8522RJQNHMxSEKAQditLDoYfc07NH8zrz7ek3ow1goL0fBTC2ezp7DSoZi3rYeVtsydD8QMPw
A87bGxdRgGGkQHRM7XsdQM5eg0rG4q123hZGMkkjvL9evdtc7j78uIkS5oHXBzdwP9lVORm0JxED
FgR5FfOWR5bAqYov2pod6/mPUGGNdXX4i57guX6131zFSREDhYBsjsIZ+M+hButedh15PYrc0oVw
JH90HaQFG7PPVD9gxonqJU/wPN/8ur7eRvlGyZuBjYKHiGys13UD6wA5XCZyjPUbDdScvSv7KN3l
Mw7SXfAEj/G7/Xp7+/Hml/X2eh3lNAt6+SlKwitlpAJw0elsL+DMZJqODM+gcDG1uEt3Z5+q+ZQZ
h2uue4Jn/K/19nITg9aPriaqAdhVuIWP46unQTunS2TWQnUkjrYH9py/LftY1foZB6pWPMGjfHGz
+W29vdrsI3yrLURetKfSi0KfLy4SySfnNKHOgfHsASumTe+irdkn6j9CHaqFvPQXhTnXk9VWaeaD
ngtA06cRm46gyPJJ1gHQHGEm2TxVI/M3vDgo8B+hBGW5kf6iMIJKGh68XO/jRAZwW4Os6cAZ9D7M
gP6QhnFuwvn3wMMyvafm7spWe2f1jIN0fv8JnuGbu30UllnaR0ncQBY3+I3DfTP9LttGxhrSekAf
mWSYNQ5i9rbsU3SXq2O0Gg/cBWHO8bTRYngSdQU6MT+N2JoKhygJDlVyP+g4EbJXrnI3u9hgucuV
cCxj5S4II5ykhurFzc3m3fv1NobfBVwUb3lk7qF5VnH1k8OEqoN6NnkOOCY9TNSindm67j9ixpH6
i8Ic62mdJw1O5YRPfZiE7c15RefpQZLcHmkfg0rZ3/BivfcfoQRlGQZ/URhBpdX/2/cxLupmxahq
MDUAXDsS1R5xVb5iYA6zV8dhnp6NfzFzVyfUfrpaHaRlxJy3PcUz/CUOHby0nTAaC7ANeDsj0qAx
Bwje/VByL3B8MXdbJ07RWT7nGJ0FT/AcP7/b/xzjYyTzKj35gK3H4acKnMtFhP2loRqPekA7qGLa
7G3Z5+gun3GO7oIw53j68qHbXHgGqST2FhcayRGhdqy4vkEQyVx5N/XlbnbxxeMuV8KxsFPugsjC
qejwpHBPLoH42Bh8BrAKvAeCg3JsBPKnE86rl35fXgzhJL2Nz9eH9a8/xsnwgoiscDKrftBinTUC
KiusCpRoaMH0wecLNmZbAf0AperWtayXhFH2pOf55S6KQQcDQAlNQAAjSZ3qI2CeBocJ8JkAm0CS
rgv3s5y7K/skndUzjtH5/Sd4hl+sbw+7OCU0aMTo9oBZKZeZ5P61LOMCIWscWO0892r+vuxzVOtn
nKRa8QTP8uvr7eXuJsJhclOSlBRm8SZnmKzXXUtXD5hRUFyMUAXXBF+E+0ku2Jh9mvoB6jitLna9
JMx5nva0hLyHu6V+gEC6hYuevJ80/RzHhXlFRr3dxb6WfoAS0TfG7EK9JLKIAHc1VOEwBeCP8xYS
MVdEEB9B9i92n+lzA3t2Wi2yIF6JRURVB3YsJtn0MsTRx2YTzDAYKSe9TP+tJNcUNltvN7QWWY6M
fmdsLQIBmBG5M4x4aA3z5juSl4SOhEE/5XEAZFotsibzJRZRCQN2xZwtQt5xeoGCmPX0q/KZ0TZ2
X4VIKyKrWzWxiGS4FiSHQlyD2ZHB38oW5TJenhGYFa3+Ay1JWhF9ZcR/qUVEP5pM2iUJVpuUkFAT
y4BQbLVJhKq3G9oWWbhT/c7ItogPjTCkBa0MC5RQiekbLQMo1tJgNGIZhtz/KIYRrqy3G1pE58Y4
Xv3O2CIaBvTA9SjsoTLFQdsiwbrzJbZwIFlkbHq7oUVkddbod8YWEe0AE/SZQFqmRVEIM4F+k9sA
yTEKKa0pevWDn4pKLyEmNuAa4j6XksLxW53J/6BeEI5YLOh6u6GVyGLU0O+MrUQyWRPCPtJfQvAN
NsjVIgiQYLIjJB9H+mnYgd5taAlZLTf6nbElBI8YYoE1YOyp8SrWdFBQQsjozBk8a0VQoXcbWkJW
Oly/M7KECNAyOkig7xWY0RhdTC1Rw40PeuNhfpgG3+nthhbRxV8f3RLRVsx0JxmidrzT1WdGekRm
+4Edp09/GD+f1li/ffHoIirpFaWeUhLiE4bJlF/PEpEThBLx2NuW3BS9eXQR0U7Lfc6gFkigxpnQ
rohkurzYaoRIDzs8KCRPx48pjd9oNWLrjzuyLSITkn8azufB6ISsjlFXoI/oBjSoRfVuQ5siixJD
vzO2hKAxhskPn+dIJKYz7HQew4LML3xiZ02pRG+T+Y1Ji16vry/ff9htY8y3Ig4g2VACq6Ox1VN5
kKMw6sGrf5/XUrm/JRuzs+zeE1QO2YKJeWtia71E1AWXCgT6VhKZDClNPiVMbPdMY67p9Pa72DJ4
T1BSshw5b01sKVFDrTI8OTpIrSE21FCZX8OYWLC2o6uXWkpWJjm1lODSR1XIlFZwKtFwoufCtPjD
IiZAIMPIE+2pePsNrkvWSAbvrWF0KakRfXm3f7/+EKF9iK4YWl0q2sGsARsAfnpKlORzaYzxB4rO
35VtP9V6ZRcsjVcrwpzkyRrln3DNAYLxHyZoDL2OrssASE66mIWYopS8pqRZph6D2u1ibVfrlXys
0EWtUPJ5cXd72K9vrtdnzxgcdb672x72H893V5vnZy++P3v22f/8RSm19w+33r/88w606evN7d3N
YTjkd5vd17vL9eF6t/1PP3rm/EHF87OLy5e7SGMBaQUijYH7Sz21oHtVlS8E13dPyq+j9CW7svXc
e4Lzhz8/szTdW6PO8vvt9WFz9ezNYX3Y3Prn+T1Bm3WeJ3Ud9hnpTTgJ7sNPwMuijMocEPhEvP44
b7+Ltd17gpKS5R97a8JISX0GcbX+5fqX66s4c9xqGGRlOiHYerPVF5J3sClUhgeWQJpSlP1asDNb
872/TZ2ppfnemjBnelrzmxUxMa3OYEyGfndtG4gjWklPjXxVjyAlK3iOJKWkmv/67vB+s/9pt48R
HNYrmtupIxL93c94mOZmJe6pmRMLeESm83mu6qKt2cpv/Hkz1N9YFfsDwEyAbviEaVcJSHJHUIhS
TBLH35j/ZOx4sfE3nqFkZX0Exqowskr6Gby4WX8QsocI7j09O2T9SJEwu6o3ArYe0EYhpEmnmg7n
78z+Bry/TZ2qdQF4a57gmb4Fun/3LgZ0v1kxd5VExKTspuwaCd5KJpJ6GOEFm7JPUz9gxmHqJU/x
LK9vft7cRvk6wZPRhtUxIeUYPqqjhPAQAGwBwUHr07a/nb2vE6fprp9zmO6KMGd52jEbBllB8QAQ
ZpiPoKAwAw8R4GmwryN3gOIhiisfK22p3hhGPknvovP1baQInB5gcobUgWvYCmCVUl42GdZSkih4
GAMiRZNKLdiYre36ATPUXS95iuf5fn2IkzkkY9KRE+vwsq1mQPxr6aRk5KOkzQHa8PGOXuFYkj2f
v7ET56keoM7T+jz1O8Oc52n7RYsDzhWQ4lFCMnZjat9ReRDXAGonP08pIsv3iiOixCbsx/V+fxfj
wqbbQJpfYccroB3if7gHCjWFIDke5sVp7urz9fydnVB6/QSl9eaR6jVh1D7pmb7eXf58vYWZJUYN
RG4mbJQMOWRmpsfvL7U/ENsy3dd0w5btzT5X4xkzTtZYFeZsT5u0DlkBTmZIRkHb0VDxcEwaFSP4
piHr7WkC9yeLGDtenirwdUHJyqy7+6siy0paJujcolJaFGVTFno6QssN+TAhzZ/NnkZUr770wV3G
m8OIKqnJkARpjJQKyTKgAsxKIQaXsZ86KOEOgKW+GKeVeXnF2buy7YS7XKm9ZfzdBU/wGP+2299+
PLyPEH0znERQldOxLVNTxjgw+D1KLnQcNNKfmupjwcbss9QPUKdpObB6SZjzPG3tSR8KozOzCfH1
/fku+Dsw7MPSXUim3bf2eruLTb1+gBKRpfB6SRgRJbVcb9cftxEsF/cRzea0yn4iUpzqO2OM0HPm
A+K/UiA3koczd2Vru/tH6YM0gOrugjDH+HuaDjoOEsXsPlxVnn21wqSTmxgb+5IKx2qWSSscaX8V
I1DbQ0bIw1XMX2De+jERR2pnGse6m11sBNzlSnMsUIC7ILLmAE2HI/303DRIaKUHC8atiol8ZOUT
CufbF75zl1Y49J4DPIUqiwor35cOmJndwczShplGgBQaP0nkbjas5lhQQfd9kTVH+j5gvcVFZCqr
lFa1J0mFGiZqyZoyEUqmJaf7rCznI6lw5LLqcL/oTwR652sOEyWArkCOCxYptXAuvnrkz4peDwLK
ls9mpAoSzZhe5W0Hmg1MD+NVzNyre5KBP6vzxxcOnxMdee2nYWBT4XSC2WSeI6An6YPhF9N9VhaG
wT2M+DankeCVgj/MMSIAV3O6boUZpm0C/YHACKudTjgXRp9ZUuEAb4eFFjwQEEdS8gPl0FRzernN
gAzxw4eETio/xxrbmFo4UoemwS4HE07XtH9bMX8C6D92aajGJvRzvjGSWEmFA3g25x6HTpFv51js
cjQnW3G9QxgKckNGUGigpbvZsAbZ6iR33xfb5kCGRpqAaxwK6Nyf3pjntNrDCIJdOvI/p7M533/3
2LdVv+oaAoNPzH7KINcCTGe0Y89nB4A9pUH+6tVjC4dqAzQWZSfT/7LGo9HjtsJaQ/xF3QY2vaSx
lTXUJsZnlTTz9MXd9c1PceC4gkQkScCY6KNn4eq5FNlk3hinPZL6K8djyc7sBJT3BJVJsJKJ3pow
pjLpmb45wDoboxguZVPSiXyaNI6AcdCuJMlh8THBtkGI5YMR5+/LPk+1fsZpqhVP8Cy/Ye7fuwip
4bIjFcG0cphMMumO0rxcIMAZ80cC61Of4NTxnb8t+yjVenWU1jWkVoQ5ypPZ4QLxMEh4xCBKp8DU
twPoRFpU4k28HCOeVFtd7Nyp9Uo41gBqtSKycNAdoQqn4Am3ncRNbo/kn0hG5Lh4hJoVyADKaMqy
q90Glo8FBVBvjC0fufkkfV58mtE01R9uPopsTPyhTas2Bv+o3QaWj3XrqTfGls8wzwf9AdY+Mty4
3xdRt1WOUpsMLJbv/td3fdUbI4ulggeQeY6kz1EcYwhrK/PLQZpVVTHQJukGJrXbwPL5wYib1Btj
y4eZQfJJwWfzwIPofFaVRJ0E3CUwVHRL40/VbgPLxyouqDdGlk/JZwNTAyBF6nLGYFDpXe8aBgfA
f3c/AmIUwojPVbsNLJ9zozKl3hhGPkld7dcMed3d/DsGWAWqm4GCGA9NqC09J4Q0AuxXBFcmF9+S
jdkumvcE5YdY4bC3JsyRnnTTYJelIlTASUir4tDVqW6SYkU1iQ5GCieC59Em09vvYqX3nqCkZOXi
vDWxpQTxpTSEU3Q8Nr+6UsIf4VKRX2geSUpWTT+5lIQ1XWoBJeyFQ8rWlVIHFFxG2YGJGKmMVbrb
229wXXrxte+ieG+NrUs0Iza4bgwSO+J9XSkJiSqI6hzoCBol6Us3tevtN7yUXv8BpJQDIBdyASBG
JmS0IvfFPDFQ1Q8EBKMgxqs4vpSscr/31ti6JANB2gIUPpQVQ0u+q0til/giYSOCUlX8ORVHevsN
rktWrOS9NbKUqFGSaeNDYqYFJNhejRLUKrTFJTA+Kxfh7Ta4jKxkjffWMDJK6tp9CW3ST+vfIsCQ
YRcBAMWJMedlaBNQai/XNVdxjSOPIR0o86fGYcHGbM9OP0C5LFYCRS8Jc56n/Tr4JyDgEnjYSFOg
2MxBkUHZSfbpyCCs/Tq93cVKrx+gRGTZBb0kjIiSqvy/1lf0XEXReOnzZWLPvSPuajyo8nuOKQ+c
M39PtrKr9TMOUq14gud4sdvtY9QMaIRp6H+BOeYYlLrHKJzM5B/IX3XFPSZiarhmb8s+SXe5Okgr
fecuCHOOp01WDXwRi05pH7CVID5c4QilTlvKALihdOYNOnE3u9hgucu1cIyyvrsgvnCYRQmAEUdm
JHZwhYOnVzECRhAzJjeTu9mwwrFsufu+MMJJaslfbOPQy+FrNnUBNygoXMFSKhgqhhw6WLLY9zls
FSPP3pZtAdzlSsmtc3QXPMFz/HK9324OhwhXMoBiEmeQzEACPbBzqC+Stl58LxDXILJp9NBNDAs2
Zp+lfsCM09RLnuB5Xmwuf77ZbH+827+LcKYNw0c40AkXlFMfAZUHP8cDDlg+Xud6XrY3+1itP1Ad
rRVfWMvCHO/vXtjEGLQbHAGausqfkRVlstQDRlFlH6wtL7+ZDJkrcVl2zXp3GHElvaVe737cxLqn
gCcJCImY41hhdz4FKvC0Id1Hl96Q0AUbsz8D/YAZZ6qXPMnz/HUdI3wETwJdpbjXR1ow966iMwig
yQROoHPOu5nbOnWW0+XqJK1WzdfO+8Kc4++ZMeZ1DV0KeQ12VncG4ZKBsSbRTHvQ0P2iKNPczS42
YO5yJRzLdLkLwggnqdGCf3t78zHC7Y1HVhfkeImTxOHyEHnkgQUsCyz8OJ3Nvb7n78tWc7V+xlGq
FU/wLKFU38UwWIRBNN7TP02oNGBhlcEqYL6jJ4uirAxbGLjpp57Y7G3ZJ+kuVwdpwQfdBWHO8bTB
orGeGLHHlo9BJH7V9G7GmjPxK4Nt6B4+5+q5u9nFBstdroRjVcXcBZGFQ7GHRjM6hIHM03bmcSYi
HEJv5jIzNo7iotch7G42rHCsniv3fZGFUzLltacBmJIpBCTjzDdHc8Srg1mV+07IuwbhpfqsrFbG
1MLpQeZPRvGozwqWInBfVJ5s0Km72bCaY/kB7vtiaw6jLpgZ1lJRk9m4g7+vNEfICO7T2rqc5O41
rGwsGJX7vtiyAYtAH0DPSDWBt/iJa+guIAS6n4KVUjZvjM7ytLJhlilCEc04kuioj0pAek0HZwOJ
giP+LJXFsSKPpMLhrhJfFa6PDFOLq6MqHkzj6zoMNjzXCGgELqQSjsWDklY4BZoj8xVw5K3m6Z5c
XSd4MsZRD+6+ypS7mw1rct689BFS7vtimxyoPBgDDCVBhaPjDynoER4zhDtYhpuBmiqhcKxp92mF
A8KO4Y10Ted8O0YcWIKKYiYTRUa4hIWxIZ1/bLFZpBUO87VLHGNG2D3Mp3MucgpUwtWL/8cIOx87
42427GdlAaHc90X+rCoyCPzlgOU62Gt9Bh2ZvA11Pm7ikfBNpYLczYYVzjcGKtN9X2zhgDGZsE6J
GzNVHAZZyqBk6vefsi+pLqtXf39kewyjWYaLA0CHsVcGxLCns6ah8Eurn8lo5h5kWMWxaFDc90VW
nJJOWP5yGcjO7GE/JGdArKSnQV8W1VBsUCMh3c2GFc6rizSakzTB+sV+vf3l+uYmBoIJEA7AS2YU
gGA4Mrw6VoC2Xxi2SMDYOdZFW7OTc/4jVA7KCpb9RWGUPvG5bjYxWE7pe5MJ7rTSCkOaYEZd007O
DHbmhq+TUM1oSfhiP3dfp07UWa+O00opqjeGOcvTCVdg9DQbyPSCkftsqvGUh3DE4RtkJmQhtl+B
AtRWF5svtV4JxwrT1IrYwqGXHSbGLkd7ADeSi3eVh1524TvGJpBzFYC98pnUbgPLx4JKqDfGlk++
yoVuByYrKcDSheHKB0Ie6HgyGVkFmmiEPY5CGDtZ1G4Dy8fKuqo3xpaPjBKF7Z/va5zPppIgMOUy
HgEHQvCNxzbOdPKx4rXk8oFgmZAk63K4YbzuFfrFSMzSz32CSVjtNrD+WMG+emNs/aGrEBa5nBae
gS5XIyrpdIBpneYo2CTuXfN0+mP7Is51F1k+sMLy2dACXZEMGtiUXfsjoQmzWuBbJoARFnOVKlKn
GVh/rOBEvTGyfOAhLDDQGF+iW1xbPXIELg30Bty5FBM9EnO118DSsXqf1RtjS4cRc0Kmga8/kkao
2x3rQ1iH5abJcLjcVC5N7TawfKzSj3pjbPlwO0HpRV2MceBQmnujTWCM4J/veX4G653O+lj9zonl
Q0UZtjMyQxTlh1HIrvWhqQOaM/KNuI/iG+kOVbXb0PpjtHWoN0bWH+Hszvl+aNKF2Bw0Od7xNLpo
yVU3FSVFulcZrIL/4+aq1W4Dy8eiZFFvjCwf+CkY89Q02KB2pPFw5SNYF7xDUrU2U5babWD5WIAO
9cYw8kmaZni1vo1Bx1LT2oYbz2BLyA/oylU3CX4aCdIGVT+2aas4eu6u7BSDs1rF0JaP5vz+UzzD
3V5mmP77EAWd1wrQUoDhkAoMQ47cj5L5HT3sbb2AaoekiT7KZZs7caLGQ9TBWsH/K2NZmPM9nT4i
Z9r1bUGvuvARDXecY+PB1uCaQx5PsVsSAKpPwtryYkNmPUSJy/wO0osLVARZRpKRUMmYhoI+0RwI
H5nKh5+P4hgTJtZfGkNcVurNencY7Up6A3x7HaljTiIsqcqTJTXgLpgVAlGIqT99J9ODnbsr2144
q2dovvP7T/AMf1hvLyMVgOAXh3amxbH35/mS7gVcQEY8H9jHPWM2e1v2KbrLZxyju+AJnuPb9c8x
jhHmIDhvspK4g6E4rZc1Y6gJCdeTY5nn7so+RWf1jEN0fv9JnuF+v4nQJgHsAOCgTOQcWWAlenY8
C6alQ+ZJY5ed23vL0O95+zp1js56dZLWBaneGOYsT3peuBJdAfCgxhUVPk9Py5kUAYEQ6b0joEfl
PtVuF3sRar2Sj4VaUSsiywdkBlnNOgegO1LNaf2hb5C0BH3stAQI6Nub++Scf2j5GODlxPKhzYjK
5ui0K7wTmU9YGnDnH9rJ3MyM2mlg2Vh1O/XG2LojJFuCaKqo+sJB54GXpeeUeecyjU9+rDNXareB
5WOFfuqNkeUDGXUFZiInnQEQd0SZOrYZsmGQ35L8M6M+tdvA8rEye+qNseVDoxbDr+D6oXFCBiio
fBAz5wrqVfDdyJQar/CiNhtYPBYSVb0xsnjA5MjFnkE1fRzv4l7tlMUFjdnTHkD3gM/VrXYbWD4W
Jke9MbJ8pHdCCr4P/Ui+eabgwKzHcdCKBztRuw0sH6swpd4YWz6M2IDzk4Cbhj6pXKrCAmVNPixa
S6AEGD4wBctRuw0tnxc+7FK9MbJ8mAcKjwtjUCWWJSWn1AeuYoridce40Ie5hqMMxiST2mxg8Vio
E/XG2OIRXnBq4p+GTynzA9qbHntu/bFmntYztOouieXDFGZodR3UxPR2l+k/BGU0A54a0BfTc7Y6
2xLLR9iviCkAfD+0kUzl04OKI+k9NiclvtwtVEUU6STN2b69vonDBEQ31dBgh6dfNyDQ1KwioWXM
uGrBDo0AEFW9mL+vEzkG9+9SMbRpKd0VsS0lTLqgWz+FyQq/2MP5CWElmbba7KmPK59/WAOCk8qn
IAfFqE6cWDsO6iXHABWDTC63ECBx5WOxnqo3xtYfPA0oTgAJHZsRdQ6GujgXMSIEI2M5+u5pLvdE
3PXq+7JqglHkk9RWfn6zvpqX93z22WCV3m12X+8u1wfIbm71Pzy74d8Pd1eb52fwa0DAypcOoLuW
+bQUvqe3HsWRmvFUNtH8/E3ZhlKtn3GQakUYRU97kPu77e2v15c/R2CTqlYZmeGCKLMeBwR5Z5kT
YBI7jD3E2gP+fMnWTpyo94g5h+otCnOuJ5PsJJHBrbUNBBhStvccBIA9ZI+BIAuJmtFRnEJQVjrQ
f28YQSX9AM7X+8Nmv4nBbwurCYBEqY7AXuI3hUFOIXCtetoJOI2Ql+zMVn/vCTO031vzFM90d3P3
4ce7GPOHwfqX1MEo3B8rPp5NIxmCHzawkfj1nvMFOztxpvoJc85Ur3mKZ7pf/xLF46hXkuCDIo9k
uvTX+d6jkMITaTMnfJhZ6Fapzmfv68R5uuvnnKa74imeJV/nZn/D4MIIXgcV6ZpWQdhbgH1zYKoV
Fw8SkilmfRBODUwDClp5vmhvJ87Uf8acc/VXhTnb044HOUpuJmwV8TUQ8VxF3sBQ6UbNcdGosvEB
tKp6nUhWBjeF8ebIsqJcQrFEJMUwx6EgoCx/S7W2J2BhmDnTwgZ0tnOb+6e7ONI0/mqlVxZixFgV
WVaUBsTdwa9vM0l4eYTAfKNCn9jTES/co1JaSS8rK/P1CLLC+ZcpCAwzH3xEo45CWzitK5mUeL1E
r7HhCGplpcONN0dWKwAB2G2ARt29e6U+QT5RqIfIJNqNqsaOI8jq4q9+Zc54c2RZ0ZRJ2UCuv080
IiqRUgCYhzFw7Ol9HNNuRZWPIKt+VdAbRQum5J0apObqFQQDBTmpESSgsxTGdiMolVUON94cRqmS
xt8v7/59E2Xgm8wJwlRw/RxL1O6hDt1SwD/oCWRe1thTMr2D5u/L9gHVenVPW1lhteIJnuXfd9tN
jKC7pFQ8gcF5VyRIDKJyUBhHmk/l0s/eln2S7nJ1kBaOx10Q5hxP+/Bw4/ZceTByo+oyX8HV847q
UQH6Cx9jcEu1r+VudrHpcpcr4VgYS3dBZOHgMYBaBuV1P8hUQeQIbcjRQdwAxa4BkXP3GlY2FgOq
+77IssFJpymaqVqAk3OSyx7tkPQollRjOmZpwz0s0wSnBtLdbFjhWObRfV9s4RSk5BlmAvyCMEVo
ld2vqhdCq6ajnHjfdp9OOFbFNalwaLknZVbQuwrVO/qhgadAU+g0rwEtjz9OaXIsOpQYwknqI329
2e6u91FyZQzD7BoUXVDoQIldLcdHquHbJDFEj8xxsM/UBMzfl32zqvXq9rCMgFoRxgokPctXm1+f
fbne7n7ZxDhQQIUynAMuOWy7TFrwDpTjzPuWtgKrHWXh5uxTtR4y42itZU/wfL/Z3t7sfo3wrVJN
JJ8NSKznaxUeN+9oqV0QwzLXht5SqurujTR/X/apqvUzDlSteIJn+e36w8315S7CYVJ0AjcO+gGA
tJEgpTTc4pKSxhrtsqbEXLAx+zT1A2Ycp17yFM9zs72KZHbJ3zYwn31iXnGSbYJAg+uDAYLiLnlJ
3G9n7+vEabrr5xymu+IJnuUbuFniwHVJHIGyKWAjE//fGzAt/fk5sCUhJBmGiqhsw4KN2aepHzDj
OPWSJ3ien2/Wdz/BlRLF2FKCkv5tmRNDnKuSAHi5WS2NYJT2oNn1Bpot2Zl9ot4TZhyptybMmZ7O
IxXUgskhCbv86EC4/gUszbATo/IdLWPEw5pnztvv4oyA9wQlJWsUk7cmspT+VObczHz9kHCBIqB8
4iYGZL6FKpJ7WwwumLdGL5j3ViWYF3e3h/365np99uz6dne+u9se9h/Pd4LBffH9mYB2VVTk/QMw
XvUr/7zb7D++3tze3RyG72CC+f1PP3rmnHXx/Ozzzf5wHYe2A6g88BAZQ25FSNApVoC7hJxrqPIr
QoP5+zplCpy/y/mzn59ZIa96ozpHRjscNlfPmIN62Nz6Z/k93QuPfpbn6w9xwOLMkskE2g9vPLk4
DzfLDCeoKx6oKTy3a/6+7LNU69VZWk1SakWYszxt0nt0uZZRE/cYa9ekA+/BXpH5HtwcH90z+9j+
G/FY3B2JxUMDNH0zuO1SCIdhtnTF02Hq8f6g0mK2AyUEHVGr3S4262q9Uh+rsKRWxFYf+tIIaXCZ
auHlHYionKgG3nkAzi0hbHtPMzcKYezwVbsNLB/LVKo3hpGPuuTiXnvn753B7b8js4V9NQ3FHmzl
A3JGVQkFi05KH4gfVObGDI75+zphC9y/S+m6eZbuiqd4lnf7PW1NUVprpDm6oZt00lyvPk1y9ny9
Jyj7z5ds7cSJeo+Yc6jeoid4rl+IqxUhTOVMaRwgtwCGTSgTdDFGuoT4sZChw4rjAUxnb8s+T3f5
jLN0FzzBc/zy41WcAKPiqgRP1lFYl/q661VgafkuGXN3oht17q7sU3RWzzhE5/fDnOFJd7SqVjJl
paVwPM7IUncQNXUZ8QOz6eCNeVNFnb3+zs24XDIWFsN5WxjJJPUkLuhri4GrK8C59+BpyBGNyWw3
AfIn8kTSpo7HTFPNsbQx9Qrn78s+R7Ve6fjfvvbBt2pFmLM8reUCUha+hxN4bqbFSHcAnbFw35FN
08BbtdvFeq7WK/lcGPMa1IrI8gF2BO25UEpmI+hK6c+QjWXOBZSTQ69rWvlYnmhi+dDsSy+OMCeR
g/JZ76AtE8ZEnPWRGV5Pg1O7Daw/ViOAemNs/YFXlzBFiBHHapq6X2FTAbJSAn6H1PVYJ09nfyza
u8TyAZwFvbSAHo9tx67/gUggLqYU2TPWfOCbcXECareB9cfCrqk3htGfpHftt+vb/7vbHdbbGCwK
wg4EsKOSobHWqAjYhUhxksSy2XGW7c2+c41nqHvFspvGqqd4tpv9/91df1hv44R89AxKLCA8g/y3
vgsJCRsBUvJ/A+WJKjV/u2hvJ87Wf8acs/VXPcGz/e4jHHI3NxFieRogGdfKRKoBkW8dLI1X9Bud
oG9bsDH7VPUDZhypXvIEz/Mtc5eut++ijOwheqV/AkQ8fLIDDYCKXpnuR8MR3zLNGJkxg2bZ3uxT
NZ6hDvarl378Y6wKc7YnYyBmjoneA0M9TrtWsqKyQk2FMegEAiM1kOuDGDte7IcYz1CysjkwPQ2K
LSumXzcDTxKKxZBaJaqe6598CEyrR9SFQhcYf2YEUVlum/Hm+KKCrBjXnyzRyO3gurZQzlIDhsmZ
yj69r0NfwtT1N3YcQVZWCsJ4c2xZEQaRZSABWT9070wrBHyCMv+JUAqEvxEmGTuOICur/9d4c2xZ
EVIyxKWkGnzkclZ6RaGTQgqgpxaL5Y+QNHYcQVZWaGm8ObKs6KgriKyF2dmkpWXcJj85DgvxklvG
fiNIyqbmT23Yx/EFVHQyUPlH+IDzBcp4B5AXFRTr+IneYNs0snr71R/BYcC5aqlX4hDQuWAEuQ1s
BjgKdD3Q5ivDDAiURsW5JxP3TjeCXlnMDsYpRf4CZaArpgrLfj+v3rVWJFCJJFEr6EIAtXhlFGPH
MWT1x3BEKVaQKQXIN7hWQ1PM9BuEeh1zxZBNnIWBolkF2Glk9f13f4RvcGChzBjxJPx2Y11iKipY
mCGKYgwnJDRDsuJRRPXNP/4QoqIFgC4OwHMQV1uTV5j53smMv/tbkhx1enNlcYYYCh3bXFHvgYut
akiH3I+hmeqVtDoJyz95MIl+vL41Y8cRzJWVvzTeHFlWFQEM7eaYbUjZSh87kBfFqv//zH1L06Q4
ku1faev1lRkPAWIxGwFBBBHfO/PLrNxgWZlVEgi9EALErx+PrJq5XTU9bXcx07cXGZafEQ+QXO7n
HJfLoe4EKolyKB/7seH1n29XT6//CmsQzmODKhzYvfr75sM7JPhbu7rnoUEST+FY3eRHOSQQ63/+
WP2989j++XaV3s3mfhQUJJ4hL/RfzkSEnCKUrkUZJBn+P2pXf2/H6z9/rO46HxzJC6Hu98ZZ4Lv/
1q4KyL/Cltfivrsuh5wM+VOd7d+54/8Ff/X+LwEZoHsmbBeFsx7ghMjf9qT9aayguyZgq9/bb/1o
EfTPX4Kv/xIMB1A7tHOB/XugYAF4B0nvj0NV/ihCS4HgRD+6yf45rf/PMau/2+ziv4rq/zNh8H81
RfuPb/EPSnD8W93Nf7tKf1TQ/FHr/octDCCIp/d2e5D++U2z/eNMF3AgE0iYkM/7jyPl/hiYfnRA
/wscw63hXDQoz/rv7+vvJwn+/Pk/POtvj/qPB+fP9WD/MzVEf5rtvykI+8/BrL8uXxsFrSDC//PV
H0MAdWZ/+ug/GLTfL12+/9tf4aiMGLz3fzaouH/J75d/kxX+PJS/TcXffPSXr275t78iKKSBOhvo
0/l7I8/72QzbLz8uETgwHMqE8b0P4V2SvsMUBWWuHHpd5MA9wSlAoRl0wfqt/6fT/sclOLcK5BAC
fXWheOcuHv31P570WU+B6f/bROP3v/+ivHzWg1ocfDHgxL/+xfz2xvvdZhhifpKmcO7HvUg9gjJX
uP7t6ysky+D98f8pxG7lPLnxPMCWvTbfzceMhL6NxrVRJvEvY1rwFzZunZLx1EYLi+vUROkr/Kqh
Qh6+y6SpxKbyV4Ns2RwuUafhQOq2BcPpduDsee0pYWZ9zj07MabGN41mQqdhkzfnjfmUzg9lLCox
RMeX3itVq3Kzj8mizFUcSlA2ukCXIS5ebHmUVch6+VYIXwuWsyrEffpKEhROSxIn10wP5TVfF3+K
bd7XCbfZyexypDq4/dtSogdOYgR3nk9XrPLpfOy9bNc4bJ+jea57N+w/DcRQZJesMfO0tKPM9acQ
kp1aXqyXdNLdLpn/uIecUY6CefDLsXx0kniqzZLVhpicwtE5/KNiUy2zqZ3kIa9u14/heAk9x5eV
2K9lUap6FKKN7T6d5JCR25gfvJ09Om1bY/QSP6bp8Kk0fG+KnNf2kOutlLeViHB1fVL3MFjv0TLX
k8nTy1geH3Qu0wZl61zDRrJf0EYareHnIne4Why2oGLaN2rXWnHDz+rYXr1Yy6ZI3rYiqQaG5UlF
sTsh7HSL9G10vnyPruML7LlSz8zvn/tNbie5T2sT5LhVYfb6XLZiY+vJbU7RMlbnfV/jZ7yvr2pe
40fpx53mcuJtCY+Q5DdEpowaYZtFI1UtcyTPYSFJ54qhpB7P43vvSY2HQz0jMnOKbazPBn+HdWTP
YpT4XIQ8ehrKfqp7nX5wAvVzU7hmJ9w9kUQmVZH15lKataRzluytSZb9lMHknJaStzgK6wkKKObL
tFtUsVEgqmSYajRaf16E5hSZjF/jDf2qXfSzQVE4B2bTlwh1bO3TS5yo8pb50lx2+NJq6oe0WaKc
dWniB0oGO9VrOqAT6seyXXKiqnEt0+fUKELLVbqqT6cvcxqJm7m/FMdy7cU6nLny5hqJCeyeV1Hp
0k72QndF+XpMRfJAhj15AHYoazdhUQ94fBODOQ1gWR3pA6m3MXQE9+PzkKIqtyR/2dMQaMwV/Ons
UM1y9hRuY2rKaOgbZt1GDQ7788ikrCUqig6tEUy/9BXSQ1HzA/l60eFdhQTVKwx5VQyHbcf+Pqeb
p2M/Hm0iU03TkK+nwpsmNqOnH7Zd+es+85/Tfpkusz00zfKlUmScah3NpCIWtUcxz+dwvG7DcrXW
FM9FJFUl4/vjh4RTler5vCN71AsmS7vcjdX0y1BrlePaxUY0YRXkOmziU8Tx/Fzq5C1nohv6NH1I
GHnnqNfXaeO1c4ega870Z6njtpidqhR44AdYO5+yhQ3gueLiFE/Hy7En4QJbb8C4h/GqesNPKUp5
w5We6sz3eesXYepx5AX10XrQKEyk7icBCw2Dm5i1yett2pPHdBjsw5jydpzVF4ytrTXRYxfZyu0f
UTk1Cx78g07GmMKGFHIp/digKF06ToZQZ+XxrnZlngqsqyLWUeW2fe2io/xMymVoD1VIOmbyp7jv
a53j/mQJ0j8NY0pDVJy8Tc0Dk4t6zMt9fzVDLKupMPxWhCOnlvClghMAiypXWV5hJP3TUszJCxbR
U2IX9US24uU4BKpmfTBw4Pn6aMueSmKLn7eVN1ZnF2bGd7axoyHSkEbVeh3HS3B9Rn0shstaFK52
siibaR6GduB8oEOCxvNo0M/ZqLe3sU+e9JSdME/9wz0bXo3TrBuIQ/qWz+mLCv5TFMDzx79EBU+e
DFh/w6MhenRlNlJFCkTZvvqWlUdSMT+relhx380uqbAtvrKhL9/TPvSPeI67WaRbvZt+O/sRLXQb
5X7LJUpOIcrKU36MJ1lE+/PBif4yZht+KlL0MUTpVc65/6iLxiU9TikID3USj+spWvyv41D6E4oS
T4XT/JYpC8EjOoazFDhcLRGfpyF+Y8OOrqTn9Som8WEO38zaP3mekI8jQp9l4a/GFGN9iJx3Itkc
TbhPqiSDoZWygEh72Pkx4bJjYYU/tvDliNSXkMM7Vyn5yc+2vLBMlRVjwVV6WIZzCRZfL305v5To
ArLld6Z5+W6Zzc5HxJ4HMpnKC8LfxiCSagvD6x4J26oZ/qkRPUie1nJP+zo25XrFLuHnwarPPc9s
tQmpOyP4Wq3kkO1+oLFde+NP+Twmbc6Tszsy/cFPPq2Uk3ubx7p8Iul6hu0MxamYi6XK1iy6ldYs
VKOFtOTIt6bY5XFhKtpqwnFM56DY44ZK/CB0/gVqSOp4zZOPW6z3bhjj52OQrJphq9wrBhti23bK
dbx2Sx/3lc+SrIVIbepkQmW92eTXJISv0ov4PcTXaFXle5i2VwBGXw/FVWWDKxss3Ee2ltzQJfLu
dljUGEG+chy2TqPts3Edgu6cdW6NrlxpxAM0Ir/+FkiKMF44IRAVxyJusJ2j8+wgJnq/JIABlrgW
szUNx04+l9M00yP5mtgoexFbFF+myKa3RKTDabQQqTm2jGKnyHlefETnmOsPehiPpiQQ1n0yp1Tq
MJ+n1OnrnKTjRUsWUy9CF/UTOcNyp6rfvuXT69Qf/dXu/dguMRnpbEX8KiZWF8taXlOr23Wby85l
29wV6RPzOHpdlsfdGXbF8dDNQeuLEUtKvUbXde+PU8xzRzNn3Isr+2sJDuim+9RXXEjRutnlt1Xx
LrfRUo1GFrSYpl/sYQEVIMUrv71YCZZtmNtfWeTfFoeyD3O80GnJo0rFNjqRhbWo0MtNjl+mNFIX
soTvc5TpRpX90vAlrvhAxof9GDxd3GzgfgRTbYi0pyuZ+hbmma6CyS8bpFhPSXRUZmOkykUSPQ4T
2L42szrzsEcnmOm0IewnUjIHrlF716QLYpftGOPqIGW9auKf1twDeBy3Wx9sfO63nlE3Z7jGxBI6
rwm/5Zn+xc97f9J7fMr5MlGHsbq4jczPKUKfNs3nK7ZvS4H029j+gBEi0nl1xK+jVPEpslbUm/Dq
82obv4NrQ8dznIlvxQiwAyeuttgUD9B8eqgNM3PLD8tpUf6kslfE8faEe/w1w9y38jhHxLoqikf3
AhUpdF+W4kqm6WSB/NwiRhc8qeu0hl9BnOC3pWcFVeyAoFAMaVUOC6OjkuK6xKb2Qx8aFRsOaG1c
niVArR1vrGGjfwbMKm8SRrHKi/2gGLPpzFMhqgjxQNeUxaepyN9l4hxF4ojOUmdHlRQio/saLVeR
TdWa6qHCk2bnQMJH7PzQpkn/oUDzcF5sNLTZuD1xwG5UzcdFGd9XxwJrfoE7yhP0YfRd0pP5c2EN
fENt1tE+GayalG0vZTLYizBd7Ed9jgTu6zIOUZclnb4jbDvmcQ1A5qjn2Sja5+v+KrF557ikwmfm
QlYJsdMcryJWNBp4eIATOenO9v1ZM1X5dIgvbsfpBe1lAyfDrnWKAITPm3bN6kR04pP6rhSE3B6l
w02oMNEhGE35UuDHhaweol1+tMC6JCUotUAzUHFy5NDVeI8oTqyf5Dziyw8wBPdLjd5Jsy7mzQ3e
3FlA8nQwU/XbUd4KsW3UT2Zo58S8FXvPqiEexpPl04uQeHyA690EfSXqXOipQiKR1ZAdcxNva0oV
Drb6Acq2YttvI2cahiSx1CxjeY02+WXUi6QzUtPN+tFeVhWpukCDuGWbahRwoqYsgmlIbkMD5eTp
2e/jSPNVNKNl8FP7lL3NKbF1rkPZRBAtmyz0TVLFentNyxA/zgWwp/vFYSUcbsvQQ5rQqh41e5nJ
V1YiWLvgjnkeLRfNSl2F1XhqAWyffKYOgBh2AlRZXlAKwNcPgKnRnFZkkPq8S7BKi/DQ8jQ5Fwt5
UOW8VfDNro6jtSGBqEb7L2sCCCsDHkDzLGpGvP9aEENqV0JMnRbxDUPC6oJTs9LCGFgqgqNK4dxV
zKVHvR3z0MI2yLmGcL9WFsluKtdLwsJYDW5JHrWJx4Nqy/tzihIwAZ7YemLj51EQ1vSOTBBiwQ3A
1DVueh9zezy5I8nq5SDzZbGiOjgbgUFt2zmfY1wnCXssN6U+xEZ9LmdAwHotzwwAY53s4Ov7sPMr
3vc3GeVrq5eItFOfrkCuINLtQFiiyRRn6YcPhxOhGsSsT1mRW+rLndTFm8mdrxJzgBcVXkIAz2dA
0/3cFgit7TSGT+Vo48d+KaZqcv1Wl3eznBNN4y1dOynEgwnm08DLHMxPeUpUOlyNCj85uR7VioO+
jrrPT8TtI8gGPUzoID570EvpWuZDLfzhTivJH7IEqS7bNCyUXhenKR9Zh3dxVQm2l9hm32Myr83e
q77SLFdUDRM676zfIK66tA6rFjBJ9Q/CPZAgqn6RbyEIGPE1hoPIxqRZRz42nK3fQmZguqeSZhaT
2wLks+IOw8NJS84+H8pbtMFSG2Tk6RYQO822iGoj1EiFWEmtuUxPISGu4jM5O2fUGfbH8nqAjVRn
YRIAdnH+IOJBPyCcdnkBaAUPfXSKsWecuuzbkO5VH1ndJBtL2tAv8zlvy9ixlgsI9wv47VOP7dc8
C9/ccVmAd54Pt5cPZhVDpZUqH2yPLmYX7jzvY1r7It1f42TPYQ7Ddg3GAS1fwAkbN1GVHP3D3q9f
gLnCG6a17w6yfCLFml9Mki3Ps35Ww9ZCFF+eeohHLQYpp7YGxgVEq9andXpM5e3Y1qJacliLWbZM
p2gWcR2xvawHd/xCxiOud7uPAMWBhI2B3KYExR9ylqe3gRxTOxTGVgK4KUQP9cr7+ZJmyfI0TUTT
dWG8zYmoSyLdZVaPu07wLdmK6TKo3tmqUGgCiO4IdeFwzb0aimonh1b249AiPO2A1OVGQ6bix2gx
J1Tu9SJ5/85j1/rIiBMbS1/HKaAd0NuyqjxuRynbQRjxCIxgaX05JdRMLGrIcJhqCWSuYMNNVMX3
ELjPSXTry/FjPi/7zcQQ54I4H2F+DnIJVzlt1TH27kMeqHTpUhW8zB6Ad7TjosjzskevZkJ3Pedd
7AC6Ijh97eJZrwETSXCqPJ7qchT2k+6pifu1gnB5tLbPfKPdBv5lTtZzATRTKr5d0EFeYuniZ02+
rM4DYd30s4nlKXZL2ehDZjWCcHCJ07SaPb7iQ6FzUGGrZJLvJ2FApCowKmEZD5cQP3igww+D2D5P
C3LvlhwgGKifF4SGNzwNn/txlVfW8y8/ItY4Sdo7VTRxbNVJH+jjCkLMEefzGxfgX9I5fRDJEVHu
l7UFJ5dcwK0AZH9J2TK98zTldSjqLS3h2eawGMpkK4c1edoivFXa9ayFI8zUctoibrtcuzN04oo/
HEFQICLRuURg1BCrH5P70+4ojYA14+FSjtvSprywlyG0xQ54j21xOG/9klHMAM7ZMQGtKWa/5kcR
nqcpP0cpcq87QMAkvMrMm59GpGuyjKAdpYKdyD6BNoX1NVPjryOeo4eMZ00muaVwOm9yGWOFabkn
IGK4iD/mDS49udg9UJePlettK/mGLm44xHXYU1UxUS4nttviQWmNzpb4N11ucP+ziC6rnM+wYUC1
Ky97EBFHXePAh4dpy5LWTGKiLOyhKneMf/YroxZfTLa5z7ErKY5B1aTgyZ+w3Pl5GnuA+K6oiUbl
Q6S/k31p992GanYLqXlU/sQRjBYBfaYCsMcog+j27GT8Gh1ioKkHNgPIZnu2Xwg+9GlLZ1vPqepw
3+ublCh75ZzXo4s+8XVJvzD0ue+Rvw5p1kGtTH+BMxPYdSRTBw+zPeUOX0DInVs8kug8DeDnIYqj
GiEEYoyMXtCYcWqGYn3c4vUyThuouSkRb8rbtjyUBq9p9mbtwWb1XaxNN/eaDTOImWSdANPyojnG
RFUaK3AWkXp34mXPwwFSSv4tSfnWrahQTxhrUCO3DwMTxRPeLgw09FsJcTmJt/6cuV1WLg9AbUqs
6JEjCUR8HxtJSA96owcVSxXwI+Pku71HW8U2sVeIMXQeEGBr5QM7KdGTyqxbT5PFsVNm1pj+UCzW
wysqt0K2aNCYgqC/NCtD8mTnWZzMoMu2gKV+aNDKC8mfNQqvOgU2PuX40e9+fQ8lIGWIz48bJt/W
TJdvYozLN4NBIdhBmyD4ectRqOIYlXfJeTw5mV+Qj1iFSG/feLZQBODuYWPik5uA9oK7HCoJOsML
6COV3rVotmOXlx2wHsj6jGod0rMSW40gQdCFODCKUsnpYGVLtuSnBFRzOvq8gWMCh095Yc5EzO82
+7aux3ZXOEi9RtGvuShHkCxB/iAMkDPfy0uRC9tpYx/zfANg69T0Mu76LT+WogX0tV+mgB8B6rAL
iwQ/l5yPlK/a3foJoWrSCSiuNskvK0rKyvu4y5ieQQueMe3XcT6jlc6kUICPIFaMCeQinHI/r2bI
q80giDkhft5lKk8Eqa8EJZQfgrVDojuIOAHgMLjkZCKqW/YinKc5qcQE8SjPQVRgxdaOrHgsIuu6
da52H6XUjSAbi+kVHSlNRbl38f0l+r4PIA1KEc5JsZpuGbK3CCSU09L3X5DdUYM1uEkfawrg/qjy
GRRXBG9Caow64vk5SBJVs91G6tboCRBIetrw7LvCYVsRj+bKOaTPmbdNvkD4KpzntAT1ig5jCcg/
90+eAareOTllYxlANhqaPdVb5xnbun0BdRuGDbTbWdBi5s9AK+rZZqhNJX6MWJmdojF/dD4X7XbY
F9wnQHgnPVEkmW5+3KdY8wOeNwOOPS1TFaUw/qX+WHj9MGIWV7vN62kl+xkgNThXnWRVPGS6ZlHK
q28LOO0ud8F2Yzi2VgZxsfZw3Y8XBnBd6CK6BAvi4LYJ10jWrGbpT9kqPul5+m60HsAXsZt0+dKp
Aahjmk2/FtofjWfeAS0mBeg0aqn5IiwVoWi33X7bMwjWkDjSSNzGufzp6D/zsZddchT4rHFPM1S4
rri/MBE0ZTwkdaqU6SJEHAUJzNf4biI/XkDyXWgJ+ZcalWHtcKZF2/v1JpJx7sKebI3m288LL+cT
S8RbATioArjnaAj3vATWF2hKVjElNyANKzBC2M962pR4VWHuaT6orHZDRHOfd6AO6tMK9t4dUt4C
2dMWoG66MzDe0AggWXRPxNYMByAMpMqfmZ2+a3y0iyk+HOP0Sx+hU6RXBskbSGRAlMzBVi4BcdfF
KeOnhEfvfVSsXYJnTcMavmQcREpT1oACp9bt6NntJL4Es9ED2qaAcCNRF6Ld057tDmQ3mAirPkbp
gWsfRY4OOfYd2Z/BciEE6uzBI6u6HI/yhF1/1ZvnVTyaowV9AoyHsfcVr8lHfSwx5aI4Z+AELoUt
/IkZ3Z8OEz6WU5rWP3Ikh9PzNVX333q8xUOIHhHx4ieil3pEgD6ywqHOxNkHjvbkFKEi7SIV3pNt
z5toWBDdIYcPaQzWCrSBz/YMfw55woE9dizucZ0KULlBsQpRZSB9AlwmJxXm5QJGYFgTZ7tsvGYp
taDTD9522/0lODOfgGq+/maXyb6AB01LinD+EQ/rwxyKD7L8ni3v88BfUeA9Pbz9CiU8GygXpadK
5U9ERll1ePHrHoUal0uoc4TAC8OhIzTB5AKyMKLOLflERb9AXgenZ6OKpEPwYZ6ou+AIc5yrpbgH
4yodNIAiMMqJYtAQT7kH3v4NYEqZp03pXFwPCN+2Cb+C4lhNfrIdwuVXkpgv0bDC4lXXVQAAzt92
93yw/Quko8EVFAYIzrZ+Rsp8ct8If5Rx7hvU3yI3Mrr6O6lOPs6Re4NGFh3aQJYJ66shvpbJXnMI
CVUPWlDufR3FfqZWlh/FzJsekY8c3toVPG62dBTnrBwMhF+znbcDVXJ/ZNamF8hu+E7yBIY4VxhE
Og8ZIQ+I9wCFzNqWK1C0Iclc5cvgKLltC9BBGwdLs6BfiNjjKoFMkqyzRJY1ENaISnHiB2Og3XEB
6jt7FYkFNULFvpJOPGJEkwNCeBjeGMhPAF8YrkoIOyzdjpqnK6SOjzK6SxpRV2SKmpDLxvn9+5hB
AlCdDV9qMs8gGSAFT89ZbUIqL/OBz3zOypYBIYrzZTunYao8Z/gc333PxCBGRSPuvDU7qGgJOhco
rVgynfKxVOd1g7htrAWalJbfJUeuSdgBmFkmG5B8kL5AH6hQPgKpLMuHIS8+AyBm9d7bJwIOo/OG
DICws/jMZha1Q5y6burDT5CZAIoxkqHKAoO10UfjFXIorHE6soCUNtyVxsrTEaLb2mO6A54EDc9H
LUt1d2S876QFWL0XmNF83z/JuFxPKQnv5v6xnjkIeBZmx6EXQAgeFOb+KQL/8yPc/Xgxd9+Oh1E1
Y0aebcSve8Lh+Xrt6IyN7Vw6vdksAxfbpwCINY/rFbMGfJ0FrpIAL5xW6CBULfe7tT2MO2cHLG0l
n2DXgq1kD6BPe/YYRfAVJesM9k9mOUSbC1joQoevZDMNGyCPtqgZSPM9St/v/Mf/tunrOvQJLdye
VLtGnyGBqatIyff9JVVTlcPAGuPsKQDwNQBnQJ4lfZUo1052rgxe6SiLV4hXWzMv9rXUIz4BKT26
LPKQBIjjAZSz4qHc471ax/VTUsivnuV7NYTtqNAE8FdCx2JgyOnP5R2dZA2ceRpXqYKkGhR51Qjg
aSd0TLq+WNVl3soKwwFHrY+39yyDmAHuXNOjF6DHl2Km84QllcbiZiJkrLJpZPVU9hC6prBWHK1l
N8XJrxZnF5yBjrkfafsjboOA5S/IfU0j9AEP+xO/WwpJ+ytj+dnG+NXBlqi2cEVfmUUcoJZBFqFY
w5N3097242mPckhOmrzFqX0P68jAvOdHsezXFBShK454E9IZv6aztJCR6MEV5/sNZnKBjQDbB7Zu
T4BsX4CtkZpk89zIMkcVHtSvWQwOArhyXUY4q4pj+kRgJVlvAkDH8LBhc14+icgnl8OFolJbCjPH
VtXg6Be3WUBPenAVeLq+HVYQ87a+f5uBAlJB3Pzv5J1Ld6Q49u2/yl13zl0IEILJHfCIp8MRaTud
6Zxo5RMhBAiQEPDp746sqq7qquru2+P/JJadGeHMCIN0zt6/fXSFIjryGi3LlBx40LVZqvRycnbZ
KzVgFbwLcyHrq13zMkjP5p0Q77BOcMiKkDEonO0EyrYmWBlJNR3t6Hg5NVEmDUsyiLcgg1rfxw3s
7cdw4HvaTOpQkZrlUOyiPPC8nW2pf/STaQciCHJBm7zVKmmOPkERw9brDEvkPNYJ1AQQN7Z2V1MB
AkBhokb7mcvui49fcRYn65pTYqcC/EaYuXn41MXBJ0/mKjT07OvQy3z5pSNAWPrVgBZIPHdcaHMn
RsiUd+is806J3Juf+sAd0fEQ7JKZTP15F9VhUGJ/7Iq0WTxsBmwuUDm/pi5aD8R+84l3mEjAj6EG
CzOovEMU/yYlPjzDmnFPWiazapAvDIbtYVrtoZk5OTn6nffcg9NWHSl6yXyMlcnT/sfYc/Ux7SCv
TO0xmETzKd0PqapyiQry4KIu2m0h/Z7qKS7lNLHMrBnUe36uhayzeFuSfK71MZxIX+INVDs/hkAW
0SaDuBwUMECb3KSsy6LFXzIexa+4CPJogyAkJh2gPwIYUMmC3p15nrbX2qnqEJgnfwa6441dvjY1
Cryowk2Vd371OUTBerdTvsZpkxY+vnGSZVtdrXtlEiy43EJq9Md451UON3h7xKAgB4eIcHycroLS
9DyOsjoCwVpzkAzTo5XzrWLTTjdB1qbkG+R7ekssa9FKXcxGTDFX2tu7GnKdnSC6K3UlaLBpG8fF
VFV7LFDykPSa5milP7b2qJX/jY8O2kS4yH2dpmCS/F7vOe32HMIQVitUKb4s1HZJiMh4yuaSbet5
WUYUIGzNvHGc8iUCtRVGwMaCqC/6kXcFTeItN5SZQxCy7/NlK5ca+t/Y8jlbMVow72MJs3wrltKH
gbbjMvoUjC8hC8ejdWAU6kVGd/8K5A/oj9Kf4jYjELn6EJhL070DXJHsWKNGGMpAGNrk0EQetqOm
hPiIDopuNocrgzbewnQ0q4Pf6GB3ddF58e/dGgidvt5Lpqpz7Pcf2RIXbWzTDKsgG2YYJLUU6DqC
EJoFFg0vgtk0Ne2X1I1r5t//Y1SnbTas60PQ8ehQT8OQ1yL4lkAPHvyzR5eurETzovRAzmtP83Dw
0N/NzZQNHopkbHMMyAxwsDFbY5FLOdqiq4YndHnYpH015LreShKtharteowUOKBxIiX1XCZa1+X1
1r5rIRQUYT1/YSN93sw455D5C63lkV8x1K2FaArbCLpjrlJ79EexS6JlPPVTUMar3xyM7VKQMsFO
cgf3kOpMReG0Wxp8dhVxT95YpbnA1aEbeoIxqvKB672MPLLnpDvSxdc5C4KmqFiwZtVEvsL6DfNY
s7CYZAshJlhuvpRtsTyhwxlPtN5yMCb1Lkq2T0M9z1nPBwPRa/kY95cqnUb4N9EX5cKhSBzzd7bG
fd728xvgn/bu0fFMqvQMI9jbq7EtE7xkp5LlaewWi0pvAYZ0/yku9qPd0GtIbaCcTK8YpKCjDD39
Lm67m1QmPcG/iYuIrz96XyyHsIsvSNV1GVqICYXjVISBwMbb9NEuqMS1cUPGuYkOFnheq+aHqktI
FkbzkHW4WvWgXeF7PYxm+BZFtWH/hZCSadeWlVe9jcG7znTbe93uN1xRkUNp7YKA7GrZ63xi2Ito
60PrZc7PFj99ADcWFvDEl7Ldgmzu4o+dWm2eTBagy/JctRLNPQ1Evkw13N32fjVMDC68CnLKQdo5
s5W+L19sTD4ksI/ayEBfASaakF7gnnuvwCHugGigTcf1AYgsnN6FIhFn2FQXB/AwG1Rc73DyzjmJ
+QeR9rywhu1ktdTnOBpPTUvF4a7imykGGGOrMJeo/zdvLDYCx6hdXY/1QTQluKzboNWVs2XaIeGi
8yQaOeC+wdsNbX1qRyceR72+ycfFRl9Dhdt11d17bQa4vHP6qcYBQDuRDlkr1AoMjtxlyPasNrQW
3WxwT4AGmzOD5u1UhbLUw9nAiq8D7MsprDDU8/Urp7FE4RFUuaqgc/rUnFx3vxMX1NBY+wSs4HuF
Pvh2Nmcdv08YM0f/Xrmze3X98+GXbxkap3iN4oLWuj9569BA5FCZa9tKZeFdWPj5QP7x1f/vn7VQ
MTKDxnNLVVSIBMIt7+fuNEuf5f6CPnONLdklY/LsoyVser6CNjJ7PjbuJKVxp59fiX989fPbv/uz
n0/5/RV/95QoWtAs1NQWU0QarDRDkMlpFFeRyqSsyLbkfm9A5q18K7wJ8ozYZNmJ8X3kom+VrcZr
LWtX8rhhWTQk5y4RUEdiv9tFwJHzGM+KZmCmJqwz1EpgiPQpCWYIgitsV2ugFrpZPuDK22OJDXbL
iprEpmK5Om/IjGijoqOrn4EohVMJmYPCqs0iW58r/P0qwB2DY8ntdoDYxj99Ig1JL5H6gTVzyXsf
y5ydVlrGg9nTKHVZQD5XMrTFyqeq6BxUJCKxSoYMJZTNIL6TU8+DtwRLx5HHRbeEn3TAb2vF2Z6h
hb+b2J51XwIdkzOvTUEMTNCYQRda3YqP5zqmMoRmGAJ+nEEUYdJ7Ftwryph7r7b94U9p++zImyHr
d4iroth8/r4aTAxRfd2Hk9GnvmlkZhdwNdsYRPmY7Bttox136Ozd0n/bVnlB7YJt0J9ewUNDl96w
FKyJekS5UCboiDJBWFPWxD61PE9m7wkUUVjgTb13Y7xHl17jGf6YB0H9dYJAkcm1XnZLOreHYExe
Ok+EuNXcWhBbmxz98jXc2rfEuuelReHg0xoVT5sqMD0RxJaqOifChvt62+gpDAd6mm1CT1GfvCiP
WNS86OiWdjF3uWgp2LImu2UcH5W13mlImc25jR2M4W8DxY1rBvzAfgq9U79ICFnvKiiwAzPjuV+u
AbzqDIumHUuFjaao20Zka592pVjad9tqn0WaTLDXg7kYZ7ZlHlnYKW6HPkvWdign2kVHCbulqSGn
ulTtG6yC+N9BS2/bdZ+OPhaUNDgmIlXnNe1L07TuEN17vLnXDfwDw/NqBCuR9vgsSNUG54htH9Ao
ZptJSVmlThw0H09aN2C+F3L4+f7JeA1jBgll8R/hlkPJXGN03u0H1jQ3uoQ36cC9ideIgwJKfO0D
S4CwDFH6yUrUOwHkp58/KKUPYYz35DlIziL2dgaawSzG+ABuY83UBi02ZaQCzZfwk/GCfbuk7jCI
eT7MK91j9sMK0yqAq96fm5piOXuUnTz1rcW/O0PTXzNWsTj3KD+xwcOFg3oYjCu6/ybdoch7GwV6
wYhNoFPdnK8a5ZtqlkzWl4SSD2ahXR6m/POkyUMo471R7G3r1MdlnME0Lv2BOf4WcsHhYkv7PIci
8zdfnKxo0dXAMkNiB8izGiAV8Y9ksP6OhRLifr2+NVqvcPyhR83Sa0ouOX6xvvCfezp891u2H0Uj
nyxAhswf4lw6tXdNVD91As6W3dQrhsukF0+hXkf7UDI4UrCmE3ltG3nwPS52Xh+JizRxely62t+n
LVQXFz30S+odbD3CcRxTSEIDBeMtrsQStDOf40A1D932uQNftA7saYGUU8Fx1IA6dtMq3ql7F+VY
30OZAreQwHmA7ygLGGoviYLOoaxk+XR3HXqdfpFIH4Dmsl1JErWegvvlZyik+nTCx15125TDXj6L
QKO+b6Bu+ahIc446Y8+76VFUMXwrLT9IrcMsdbIrkKYYThsz2MXatdqw+gVY/0jc5rICB2xjuA7r
UiqEV/JtTVO0NLTC8o9dVszubU7r5RTaxf3ykOoNin8A3UDX46Uj87wncCKSEFCQGo6d2uSJm8CH
jaDfzYQezd3Q+PlgNQAV6ns+uEH+ujRLnCF3oDNGa1uG8/Kt9XuWJylQ58FuZ5RMfXPfQRpTREH1
0rUoFJGccNkMwfoUWx+y0/1h62dIhAbOop3q7kSC+nXTeG47zdjV4sCeg+7e9IzfgrrpIK7iNSAA
0Fjd1zQcRPgDY4BN7uroNRqXrMalcUiHEJ7nPF4S8E1vWsPB0wDNOr58GO8Odp80TeG75htwKXGc
E+1f5wn0O7MRxMDaewWv2G68vgEyNvniRQ7dRRPt3BRP2DUX+AC+7HOddLaAHCfOm/djhV6PTiI6
x1MdX1MDS7vbyPg90WWXKzpXeeQIdpXwo7Mwin0fMBZ1SX1touEB+rnag8joUJfZS4v//Zh2/RNn
9Msyhc9VJLY3r+/PKXPL9zasL+nN0U28jS087c2jNRwcDTo5kVMB1+41EGsuN+p2s4SCvyIysAmY
qGmg64+BTd9CR8dv6/SBiT5XnX+rTBSjW3K0iLrwB2eAUWVfeZkcE1nyOUBv2AHYCpFFKYioBDRv
/r3ZInDUZsvFCgyw6rfusjIgoiPZ0md2R8DTfkw+EXc0eroZnz7FQ20LOlbNcUqSXdIO76FRwbhS
97RAu+1Axn2m8hYttXjpRgIZvaZFDVMfdwZWNjbIz4EaqzPloCmNCe0OVbY+0gpQSdP3zz0YOc39
CXzx5KOdHZ4csNEoDeeviUkctpJ0fNFCnyQq24x2T/FqzQMnWzmspDvJmnCwAgC71kFXSMAQhKLw
e4wF08cqgQYbrN/TUD10ldz3jYt+BIM4JiOQbzTv8a52+KBSG9KrRV78iKXQ7iMQFs/IfKHPRabp
O60OZPP0YUOFW7Bqs+dKUCRmLLmNFKj2MsJWxLnUD4Ht92vvhssswu1mYyv2TSAgAUNuuyCo/s4A
lwa+PHWXamjgrkqIqfPoJ1jTLXmbgq3e1U3ATuxuU/x8aNETnpoPThh96RqpL+1Yx2Wioa7+8i2E
/P1kojUPUaus0eZuiREfxYqMV4vZXlhQgyeZcFqE6Qyeaqh1qbzhHhNJvbwRJuceZVjvlqakixnz
hsfmaNj0kbGteajo/TPXUG6ihkQPQ+O9pzZIS+gAXWnED4ITt7FFrq+wg2b0qBt4yAi0NIUdbDns
JpSsOpt0A8hVbadJUP44gwcIlTvVYm1uybOLGyBEtOvypLcAJNJF5WNHyskBx0R4AyVxEEFL0gjN
9FiMD17bJWXCPZX/Ief4N5FB6v81MIjxJfcR9ZiOg/AgYot/DAxawVWtTS0PcTAhxLNNwWU2/qkO
TPoOH9fOQps6NVHYmQy6TRlH64RdHM7/1iGUglIKMLtaawWiRb7OU4ICt1XBqW5q7wB8pW3zJG6b
zOnw1yhUqESQ9yNTRaWnQ7zU8rSihAcxoOIXo9IJ2Q9LzmEDDr8ngQ8hwd9K6EniEGj+prrQXaZ0
kMfAhlfNt+ry+0PSdtNBVfalIgN8rQh10gwCzl9ZvMFfm3SpffJkWcr/w8cYYTrjn3OXSUjgd0Us
wfGiAVLff/wYnUAgYgtMdTCOfdNzRd7sKOe8CWWSIXQTQ+GY64/bR71OYH6YCgvI+OETaEcKHET1
Rxup8An+63Rl0bYDs4AAS9Qi/gKx+xk3LsI4lr346+Qdm3TMwJdUt6WRcYHPfir7OP6qyDidAAeL
dwFiiEAuxCc1KjBFy9a+knrpiqiPIJxGguXAP/kjI/aYLOtwBhJ6MwFyetE0HA18Z9RnE3lNIvjn
//5yux+l9ufPCUO9UAIGMWKyjN3zq3/Ip3ah5b0AF3CwAS+Wrp3LmE977Xq8XRmsKCWpzEEcmfPs
A2UV807iGti70NZHyMOPvEv9BwGHgq1qPPwMsElqhgOtaFq28Bvzb1S31TUph2Vb37dL/bj47VLw
Biyjx9s3T8r52XPRGQzPv39v+Hf/9s3FeIMxcGEcqPanN7cixdrNG7D3WKkj8FLIpzvXh/UnoSdE
IKt+wK2EXwTcq2gXDtOSaa/2viQDwd7VowgelT5EkqqyS2C2wj+dM0Sm/PdjSl3BxhZSNy6rbNp6
wCtwbK9VyNQfvmqoeMS5LOZxtbLLvKAxX2cskbG/dh9iw8ddsgf8s5yQyiWPWz91RVX57I3r9thG
cOO6xX/1jXyrg7l+j+rG7hUSMIeI2eBJAQTPwCIBxHRrDETd+wDVJ35GVKLJrKyjckTPkfd9SvIB
vslhVfExDguclE3OgbiNSbBlQ0WSZ2x6J6DlNneDEg86jcUjmlksCBxZylEu/DwN3Yd5iufvM8wu
HplPvV1XMO5AQQP6ZGZwDA2jQ0aoiZ41tPy9bpfulKChLjyCIGk7AOdjdo4/Dkt/JeNGv2NpPUD9
5Oc4XhCorTnPjE2qF8kjVVpMIn1EzA6JC689IHRZY5+ABil22LfH3eYhouJ206anN8TeAI5PR9y7
yO+61DwEEimXaMZ25Eb9sWNxmqWAFMBiRScpaHsw4bjuqQGKOcuAgawyYalQZgjek7d/fxWGf12J
KGPkPuUy8H0c2/enOwwGT+2FyOQeUgimBx/ocghp88LmD2oObjXjDZDIMS4hJgZnRZoekl9THYDQ
o+NPnCnHu+dY+8GXlkLnjeDd7ZkPn9xfKZzedS22FPGOYEJSwN6p+s0kGTNTm7crNMhpTMqwT6Hf
c/EGsA3QBtTRPGq3i2/wTJU4emjhVf6Ht33fp+AaISH/W/AdNAVSb/ezXnEezf3U4j8uLB4dvM0G
TBw21l/rZg2uwVpXeay8+rGi9tx2QXvoqu6lD1Jg8rNvX9DRXD1n0WCOk71NETKWMwvg/tDq4nEV
38XKEJgMMst6Bv1dtTPIwTsIuS2fCdJ/WeghAVhJ+R43kS5SeGLNOD3GoTgFPT1Ajm52auHwp9lA
CxW0dDfQ/QT/q9hgZ/2Hj4DEf/3VxzTG/EQMeyVQHwmmE/zxM2Czr5EIHsRhDvR8XVWVXOwYwi8L
PsbMmHdbFYvTUNVfWQR2I6r1B1fzYmTVssMoUAhybarfVHM1M3lWawOKuQ3Cl5ZVUTZ0CrpvvZzp
MM4f0vqNA1O4zW7+Miy+fwiGFTk3L/JfQ8kKECm40yaJvMraX03Ige/Dxha9eu1gvF23evzgVabO
a97I0+SN9jllJ847/WKhCBVDu+iDtf1Nad9dR1jID0u1fkr8aQZm2u4mvYIOp/HrtEp6NUEUXbFe
flRR7RdxQHCZYvbEE/ih8AGzBh6DwVK0hi3iIc67WKSK8q2KaFm7TV8nWDWFWYPLT7YEa/ZxUmj5
Z39JgIcM25Om5Cmxuj/bYXwKQ5M8LACinlo0gzrdQByDl9zDaz17vUbmxHT1PrEUaYot2dstPRt/
gFXg/BpLXvKOEtvsvdj4uTBVVDoPQCpiipWOQKAznTwEdPIALQF/WYCW7aB/fGNr6pdIUzcZImBd
7qziN9WSKxQHtZezGkudgCSeumosa7TvpU/aoVhwGkG+EK/Z1UHT3fzaHoCcAt+r0ZfzDWI3JVWT
bcLJM5juKYs9iOZUJLwkAwn2kWmwFLyiuEL9p6DoeQLB5+kLJRrK17YC5drmNwynnPabAISCZCRq
P4uAo+4wSWGW6BvGTfwYVHADt3khQLauroU4GiFhmgDMyQa0XbdR2bSMGQ3LZYXgUq+kgbXegQVk
oC3W2n9Bzrx/p8RS5y7GKwWPUatvyStIsQxjeGQJwjR+aO0Kg0dz7/2/X1lwqMpflxaG6UYxSSIS
YWDbn0pkQTwIQzPz9nBTl/weIrwqxnkOojvI1i36NqOJfuq05MVKJlVqFnUnJ8inuWMVpidAuPMk
5kr0abrcJi8QR5tiW2tF+kLTpD6MGFmwm5kjhzCMP5jOzxe9thfa0+lqVg/o3jBPWSiUeUy5l2Pq
UI8G77aIRtzudt87FKTIVpCAlXUH6pfDnE/8QO6T2ZisNTNeV0FOWVinsAuFzSXuAT/M1NnCISp9
oVEL27wnBM5w/xm2OZTqpL9YITToflyPNQbgPAbKDHkY19NOuFFmK0F0u13Nh9YF7OaaugyRNrvn
9HatOLWenb6ydTrWKehb4t2C4Avki/ng9XDLe7nbUEQ8MlS42EmcO2B4CPiTWBYOC3LpZvwrVRBT
+FJ8O4RxdTOdBHKDFgzW3HrE3Ata/MzBU3YOY8h6iuvt0EKxyVTs0lfEaC/NOmA6RfSu28BcofAO
T4KmiAMaNhwQnxdIJqRhGSGGnW1DF16bDqU5wKQHcJg58TSKDQS9RgUyxiGadI67yt8BY79DbXcS
AnA1eBf6IpG8gfKVtMXMwWLKpt8OadIMjzV4kA1jK8qoQhgPlKSsZPs1bQAGpDLIyMiDc8CQVfx5
xf46WOf2y673yzCdr72GcVkJ86dv/+/+e38fbTP9PLr9H8/65ST3f3yLF/36Q+8Tcf7pm7+M5/lt
LM2fBvD88ynwf/rLfz2dB7vz7zN2MHM7jOm9mv7XE3ouX4ve4QiPv3/dr+N5EoIxZBFJcALuP8Z1
/jaeJ/g/QRphEwt+OeE5wN7523geDDzFfRYmyW/jUH8bzoMBTzieE+cn3Y+Rh02Z/jfDedAJ/mkd
SSJKMEo0CvBeo18Gyv1xe17RMW/ByNgBKKOSe8+j06eNLh/EBB4ArkJ8sFhmMGpEQStYjMtH2pRw
RqOctSuHU4gKOpekdkmBGQ5XwqIfxlenfl57pG3r0om2L9ox+OGN7Nq1W3+NglmFN68Kzb0s3kIE
G9FJ9qXAgJ1rono05wZAAqKCA1wxlLProt5Bum+QUl1rJMsNpH60j+CD5gyanXeq27gDQ8LBcI6P
IMDuyrrB3dfHt0T6PyIE7A7s3m1XSK7mvbXfDKK5dkbAiqAygUIenTza6S88Ss9U90GBru9p5D3A
yo3ffOD58JHY29ADvQlQvRZU3sWeGKx2YoYzGouPodq+mapBd9hXz33bPvPtbpTMWI0b6/V5M2sE
GqRHylSt4kAjx0qvBmXVWZLu0nQ+JBz+GWzxg6gWhsStTE8I9cCEr+b75AR+RqQBUrV1PA8r74zh
Micu9HVbmLwnD549Jj5C6+ixMM4vNVbZIhhmeF6beNQdnXahQUYKQsXJRXwvRQeDqGpuGB1kb2pI
8cS+BkWrsU2aSr+mBkK48u0H7W0Y6YPGqKi3GlQphiRk2JkvYRfSo9d4PYY5jBEMBNPmrMFVwNB0
paj1c03UQ9sAwZ5TGHcSHww0SIB1DT3Gnv6qBkzriUOeeba+ruGyHKYOz1tCBDdxCi1GCKXddXEd
hhvIcBmvLhjdG+gfvu9hYE7l/4D1CedN/Lv1KbPd17798v0v69PP1/22PuHINlwrGHBOwwgrS4xK
4/f1CefI+piN+/tpdr+vT/dVzfcxQh4DYaGp/u//9fsKhaUJw4dRtPw8QjD4b1ao4P6T/qmJuo+p
hzwQonfEkhilWCT/uEKhg0IEKhXpIV2nFg6F+tgOYVB0HNzUNOChTSnAwNbBIxtM9QOcD1ykxPCs
JvJoGbKhswYx4UEgAF2P8ORM+W0a4ymTA4S9NsaYqbtvLyDG++3kFz5F1BZmVJ3JBcGImD1Eznvk
c/hlxgKWAesckdpqDQh8wHnbnBZyTV+cJbwIB3kZe4yG2jEELNgwdacU8yYKI7TC3QV/JlurBM7L
AFPHoLiZE7FWsEHE9IP6bn4bomX6PCIsdYGwi0uf+skjakrgdUkQIvCLCmFwdDlURl75/e5ZFlCr
uJ0GPz52xi+b+33m7ndcd7/3BtyEYNaRxkA5Xyb+MAJnw/3KulbvxYShZXU1fx5W0G8NR8xtwHCS
+5AXYH9hpx+8Dn3YOiYzgD4EX8Lhjm74qSkY99/7bkSAiwBbSxfvQQsg6puCKzdrxPdBzZfj6NXZ
PGFEkEX+fZxSUZpN+GdOt4MXkh2b0JgiAA++d0E6AsAtsVNU0BQcgGraS7QBlLIIBIJ5ZUg0zf3H
GPQiUBK+5CTR77pB3FSEIDKdjmGXXpe2vdUGGU4fCmRWxfFUJJ4B9WbohTj4EoceXh80lJge1maB
dD+NHrK1mDfRjJBSxjRFyhJTq4h1FzCsn5xi7xqmXzdFyjWdJYTjGSGLqX7YGnJgE5xk7pln3dsP
gw6fWLJ+7YnHs6hFanyW34Mxep3VVgAZ6LK+FsN+Vea7AAgOBMV/xjmTt3CDZbuMa5rV4xgXM5sP
MkVaqI6hWq+YRdIlXmYhvWVoEgckTaHIr+n7dY5s6Why8BzEtwQRZAy8GFmuRB/uKzE+LstsQZPi
WqXJkORTPeyXZIlz44G/m3laKI6IP7RBmFitmzJi+lPkadCgSzQCx1PP1gavSRNSbMjb21ZRjllI
kFRQL9CCOPmZ9aErgwGj19ZovLYTHL/Vf5oD/B4TKW2RJAgTYODZVsQC/hpfPUwG0dN3zCTx0dyH
GDTEvlcYjHVYGHsW8wDgGtPBTEO8r8u6Qk3zEewCNlytsQd+MvxhHIZ7cM0RiMD8it5DMG6m6kEv
3ZNy3WcVIzcGDPXWifrHhsFFx3HVe6ptvTMh/EU/ffHWZM7iAJY0RrrN4OoIw0QMcJ9sGDEtxNdX
kGBrliBximR4Ih6k518XCzURpYQriFfRw5BaHxiJ/21FSsfaxZQEzWbWOf0JncKXBPxjUY38VMFZ
NML2wLC4yNM2ZHndkv3SQH35n7B73acX/+vqOhffx775/je71/11v+1eOPAYVHyAoSf3s3p/27h+
zr1MUdr++nd/mHtJUXMH2OdwFjhOuvXvetRvG1eEQdUs9P0EU4X9ACdY/DcbF2F/Vv9QWoP7jXEa
BhQwSoLwnzeu2YxLiPlBAvnvdE0w/o/2ewepMu2bM22Sh2HUn1c58Ay8UHTCHEOJ2nTcDyHYMSh5
BPYg5g5Bvq5ySlsJVXy56ToA60AOMQNRywmdsihF0lpGTbBTGO8xpu2jpd6TjhAQFb355EZB8i5u
t5wjP4XAlhU7HzpRjvGXSBer4WUWgUOMZkYTmw5ttuiWI37N0xM4XZGNaCNXDCjYQWXq82EC5oSy
Ph/I+AyFO8209OcMsaupQKD5QWOSQSeSI0YjNlnYd59dMuy5t10mBhekm3iOHEplAwI7EqzHaKIJ
uXQLwADTZDLUyO8ION2sU+ELdsP7LLm6CNdNl3W6rQVwgwUxfj+C66lrcD0VILlquNWEvJchFi2W
sn0Hpw7zGabHVvUICQzJA2iVHioGZqQEq/kE6R21rjNLvop1KKi3COAczTfWeBcMSaxAmHUIWvnz
AdTkU1jjphfQlQsB0Cuven3laEqKtGptmWCfRg1wH3qDzzdYNqTxIv8dhnliipVrkZlXGPiB6VuY
eIAJFrHn4mxkEkEq4J4N7a8dpL38/5F3Xs1xG+sW/UVwAY1uhNfB5OEMsxheUAwScs749XdBxzqW
06ly3Ue/2S5xRJNA9xf2XruucNow1n4c+nEC3hce4KielumZJ7lyIJCE1/wIXcRQxUWmEn0W+3DH
ydxtIvkNNDHqstIet3YAAMti5pZw2iQo4deJ7IHFTO4XFjlXkz1fW3oYPTZp96qVcXPF60NzQ0mC
VsVfJWXBXzZqSINSjrykv5fg5wQaka1T0suIHMU3A+3rwSx7hOyC4TNgRJbCkclTKr5mTZ1uGlek
+w5x5yaq4rtqyKzbKIys1WJt9zoRfBaG3hwLN3E2Kg2TVcn9K3QnvilVMQ6rMYzc8YtVglqI/xVn
pMup8fdn5Lqrw7fsz/X98lU/8MDki4F5NckvWkJefzolYUFz/HFEmVIJFl6S/fCP8p5cX+C/LGqM
hdivW/QZP07JJVJD8Im0BqATlgP0xxjmd1MguMi//vvPdGDj+xL65x0J/HY+TequTVnNuvoPp6SA
/NYOVjjs27La9r1fhdtUb52Tie1pW7YOzbav3w2tljzS9L+BAjrnlCnHmgd3rRCq23Grbgw/2RXR
fULGGqr1udsRUf3cYY/G6d54skBTCCkhLTT0tRQtMh43HCZeG+KOlvtET++ixL13lLtHe7DKuhEL
kD5W56TJnpNUGzeQkviYQt9o7i24gvS5myHrVBaWngkk4SI9dPzmaWK/XtRsSYsuvi3N0NhOYf0l
bxofhdvjPIaP9cTsFG3tDldDvZmb7jxYj0U3RNt+KOkJ1HsfzvvIoYZUEGejJ5Tln4vdp9CKSzSd
cYS9xY2xNyz4RogaRDN73A7brku2GiQmFTgvDLIZpY4Mszu1Cct4XcTWwU4Xt/TJH8V0G3fJjJfa
d9GGURFvwq4zz3Ey+K/6yNh7o7eiPNda2H3RmxyPWGvKdI1uHQn6p4OvfktJNSQr1b7WyDNhjbkg
kLhFohDfA86QTWjU7ioMa+sbAMDKazsVbIYBQ3on3gs6L8MxXrs+R7Nqml+F0/W7EJsqFieD/2a+
aXLl2EtH0k//hjkkkXb/6xTw0rfpz2fA8jW/VUl8hLAtxLa/OwIAhOu6sgw4LkROUED9eP8VQwHD
EOTi2L+WQv99/5cqySKDQrHC+s/R8A/efwLp/tTeowa1Kcb4HhQnzR9EKg6mFAO+k4bl32btnZev
pW/mYtOaTYYahzc36Ya1VckVLe8mF8ZzWO/6Blx1UXk5HEQTvAQiWq/ucSaH5tEXUH+C7trXgaz1
9H5W4lUiXmWphK2HNNx38RzIU1QvO9DxCFbtCxTCi0BNaBqhh7oWyrOGa2Qod00UbDotr1Z1A5e6
xhuK0ieNUcbGDOtqdpRoVzH23DI9WIFDO8LIOg+JtmvzcNngvU6uc8I6dqyZazJy2JKUAldbi1el
5FAZAevoXyEe4zub/Guso2fkeKtcvWZTeU0fhkoyo8Uu7y2s4lPzGvAKsVp4iAe83U0Owk9sF79p
GCTrclFnOVbBF/Ri7WT1GeH7pRmMR11NMH8tr8+iNyudL3Uv9rGo1+7YJ6sWoUDUftZme2O18Krz
xFusZq7hXGsp3LuMHnrsTkldbU27XHxQW0eIVZX1x9wM9tIfgsWtdlu3EHkddXKYZ4C6WPeGgV99
8BbHcUIx4k7mVZl9zonij75VUrv3Y2eNaOBq8V8rZcYrra2PY9DfygIjQxldjRP1bbzQE5D/QquB
Yr4aOv8Y++5OT290mT+2XQJ9x0RAuVi3Clgqvafy9AIJ55Qg49ZNdTcX4cGdYnQetRf15gmdp6eZ
5uIq3pRtscmgmDU8QchgVm6LETY1Hl3kUQgMqNW/OAPE5AgRqwmpkN3eVqp+HcH9CNr2oML56PCU
xa2xK+N5WkWQYXAfgqPG7ibr7B5O5QGKlNfMA3CS4DQ1zT6qgA2F5abQyx1OjC0A3X2ss6aZxTpC
wjpYnttzXVgHKm6PkxuFlHWqWqghiNfiBi9cx2ACQz5e5bcxKDdanKwtlFLosI7WUN4bRb3uxinn
ijKPThpfzF49W2m3itALLr+uLHSwO/QHN7nHY4JhOdikVotTDUplY69EljwodZsr9TVH5qNnDrDu
+XNEutENDHg7ftQC+y5Gq1fBLZzZ9l2EFCgOykfgbp6sFPYOLX/oa/eWHep9NyhQptG3SULD4y7z
4CLcyVR/9Nu2XoloOIiCcTUffo6W4U2cxvCAU15zGqHqWzKOWzMfPF1eo4rfuoNxoOdaSWfhK027
UJVojiXcWxDiFC5HA7JVmdgXLY/gHbY3tmHdCXveFzRQfT9RbfD2G/ap9qt1mBinMYVnUz75RrQL
rOpUtD2e+PJ2jJc/mp5TFzMP7/2+z95RGSxMvNWQlJ4enXTDxNPPD3NpbUC/53b5oKfDdYDGSQD7
cHQDlHi5EssTmc8HI09vBpBsDk+i6PNTF2jwACitI3uLqe4qFNGpp02Mw/kZaidOP+XjK93YNYCT
Oi9mw6ttC11mG5v4Nv4FgwSl08T/fZG8/5p/fq2bIv/THfn9C3/ckSzjmL8S8elyBku1qAR/jBME
KXHsx1iUUaFCg/ypUGYdp+uAcCiVLd0Gs/ZzocznIF4VfBapaahY/8FFyXfwp4uSUYJFfBbEeJ3u
6g8XZWCP5jwHkbMPy+EhbcvNLL8Z6M8KpJGGM2/dCNGr/8gYbVfk7ikKgkedlXi68BhrPAmF8EA9
eJOMj+BiT0Od8gq+2Ha7mTPG6U6HyS57SDESCltdyizCAUcuRuNeR9GMlDve94rkgdDCie+7B5lN
OGHrTW8M1wk62rTRT+hkdpZ9X42qh8kHspzS048c+EG2WqXmvK8TWD4uYpDZxVqGEdmNPkLIoQBI
IOeFj+OEM3tc7DWuuQ0tIhmc+Ful6GILWx5msydLon1EqXg2NWONq58Zr8nkF7hVWq371vHmEV5z
lKHUqfFcZY9unq4ZrjL+zO4rizyLeD7Wfu0NLAlkKL2k+5gia922+2mS67kHzFnlN1PubDPtybcf
DGOx6l4quwQdMuC3YinZG1tkX6cJMbDTRxt265xsIbvEZluk2avoKDba8Cas0g2K5VNl9Ou+hn5q
1WuQLqhjoo2BHWF0iq0ZdqAcNLT+GY3MdELFtY78+U4rh90kPppFgN87lzlxn/VhfmmzaavPL2iA
vNi2dwBBvLA3vcK0N35Vbo32KUgYVTAXkXm7B07vSV1twHd42mLJ0UxWEiww9Eh9OPUEjMp6MOBa
bELlDXV0KpTuBVV+3aVTHq3cTN8h7Nq3VGNjD6vETD+mRqx13DRqHD7U5NwVmXGYFayawD+3Kbi8
We6VeQmZd0Fg4O6HcJHDH+mc/Wi9VVqwA0EOH/sQ6vYhAfu8LFQMnGnFWO21hjopW/jaE3q2zCuB
tCWpi9XPXsdlxbVos+4An4X4QQbmeZ7rIzvtdegGJj6s3nPgU7r9fOi5KCdbe5RF95l1pWfo0Hcb
C+T0WG3r+N0XD13Gcwxp+ka2qLZ7/0qb8x1H8bHHNWKV8jkbXjQJ1rCZxZWqOkQYXMhmRWyKtfdz
d8l0WfWWtgg0LnbJT7zNsFZkErn8sG6Z1qMHwC3fYCocU8qw70uheA7PQmlepCXXTl1RhTxQIm1k
Q8bMjAAPwv2M1sw0d3lsQDep7MM84h/otSeUMIRR0A3b5kcugZ5kNutUmDJVeYDQeZUDacpMDGxG
trIG1lmsrcJioFB9iZZVVtOwDbInjIPS0A6TG2/MbkY8KrnzO+mZ5dAz9Lc2mnZlypc0paiOmhuf
yJKy+6ZTM/cy2SoleFzLq0hSoDeJCdLtPYh05jzxQxi7u2gyT2lKPEPqn5Q5X/EYHQqBRBd7uOcA
9V0285sp7YCAfMoS7zwZCqo1uHtr430u5pNvFhJQETtgZT/zQzuGRDXUgb8f83AXDi/JeB0kWx38
j3DzY0YgyCrq4ue8yPdsEi6Jcxjb6sYN1d5y5l2CwdoOopu4cU+jGp4kVbtmOlfdMpUPGc8PrnZM
TR+mffSa2rw2zYvDAySswtMYnNYLpkjzT6E5rbMpOhIzcEAyr8OfIhhkMzP/B8n6Gbv9EYvMqsi0
Q2gkW5tpnVWa+76eAZOXt37TfEnzCLH1dN+I9AWgFqePqc5R7V6NZY0lw05ROk5EC+AdqpJdsiwh
JrYR2IS24xCs48Fax8jQu1AixtDeMF2ylpf8XkX0lIzF8zTY20hlt6J4NYV2Sev4xGvw0LH3IMfn
Nl94yECY1jksfmiYgPhU92bF+i4utK9Wz+6jICShZtZsSghHHeopdVX6yZvbpXc84M9mKeqEAbMa
1S50XCIV6jSMPWNyD4ajfQ2C/ktbytu2rjZKuCvLij8mM9O/gKhf9726AJOWTAlEs7FTDuzIsPJL
U/aKKItiPFQIVduxhYR/1TX8BROOqsReFzBaeWYGgiZcrq/i0Nft9l9Q8kiXNf3flzy7+u2v54J8
1Y96ZwmfFhQtBlFfpL0u2WA/6h2mAvgh2ITYLPF/NxUgSRc2ocNq4/vE8Odih6Ax1+TrXLnsY+z/
b7FjWrorHEYWiKAQ4/9+d5LHqXJkUkeHRgOflDnrPIb7V41weuVN5k53rNe9CC2eStINsIVnncVa
B4m7yECJN3F6aUcKGQxdaxf3dZJpHg3QqgBaBjFzb8jHOYU9NDQeQIYE+4aNLREjNi2utQKVvVUj
s+9oXDE6fBHmq9bQ6rfDRfby3naR4TgJE0pcu2axMWjm+JmtGnzTGLPJtHLvuGKvoRjjIFYnK2Qc
XwyAD8vrLrMvfTp8so04os/FcxhcRaO9n5RxDaCxo9cv7lxt2Nvo8RJZnFsM+JyknOnLbsJiSWEm
2OwSa08ncIU8474ekotlJE9d5yPRKS5J2F3FxbTNdHaWnbNpSmNf4zxMpnbd2R34HX/rpzMWvPDO
XUw+pGm1QQ3JQ25iVtdBMb1YDOC0tNllTk0UDYt/twi4HSEkacZNr+J11n3TZms3QEFPXfXSmM0m
jfyjm6VHQZVVECem4u6U9+62110MsfJjNCiZZgyDUn/2m3abzc1NPcnd2Bj3U2He54DeSztKVnUO
Ah0hmTfG6SEJSnCf8zExjb3gKjRnDgyrSR6F7l7DJv2wNCJc4v6WhhjZg23jcohfwYip9aClZxrw
6gAP7RxX2mEuk9NoCngjlbGX6EW9rJs/XYx1Y612VtReMUWjwjXGbe6kj2UC3ZLks9l6S0zrrgud
LwbjKvQX1b6gPGHYBmSPCUR/U4PksVLGmkG7ZfmxH6Ji1zjTDpX6Jmat4itcQnjypBjJAotYvqGq
sJ8GFK9lpWN1jVcx/bHWG5/4rjcEM+wb2wV0ECE/sRgNMKjVayDqjF6nWKfkml/cSKIbQxHn6tqn
NhpfVZIctSy60aQDu6tHXQHzJ4sBxUoT3hf1k9TWOkJrWpYnZ3A3uFXWnZzXMBN28ETfsP1tpG+s
hZFuc1neUmcxyhikQOxrn0Fr3ySd8eHE9XlMo7uiE09zpKIFi3eIqgqWtehvRJXtx3RmDtDtysF8
nIV4Cep+N0KK3ABLQ2KMjT+zyr2d5F4vqBOHbu9HbzIYj2yXtk4ntoZm7fH4LKb45K4Rpoepf2eR
U2FZ2hNck9u+zRgQQsSu4zcgiptiMI9N1d7bpGhsYZdeGUZ2Q8zeYxUj2rGrB9HrO9FoLyBpyMpB
7Svnflsn4jble3VbeZic6pEMvyutaa+SXq3z0i48B9IozY5EIdJsIiu4ltQcvY7u0GI81wWz58Z4
7nHziZEcH4Fy1pwpgrpz21X7GKUcWgYgFcdEd/mwUwZoDB/MRepQm8mJ8QdjHXblcZEcKvncy2g9
CeJsXOh8pXFLx/eCVxDMaQQM+n2eXszmzpjJSWwS8GsI/HKmfwSEZOQ8KJu4jyTd+pG2HmFkAXhd
kXxxmDM0hml56cz42c7kIpsJvKqv3wc32Ft5fRYC41pW7BTDv0Yx2uHpSOHt9ErRWaHBLqNP1yEV
QiuOCQGHNHJoW4j0yK1wjwv/VDfTNoL0NtphsNG7+mhG8b05mdu5hcFqG2u/TulwcoXPjAAvSZRL
Y3Yw54NV2psAoNJ9KxMyn6qLmxONk6brzqgOg4ofLCPeonXeOMo8JX14rfi+xh5/O3yUHcDHndv2
l25uVnoYb+3pIaqQSUKrB2ztcBJYOH5HfoC69p5CdmvthVeM7Vq8sZphlpcDMW9SOCZwcMYUCL2r
DmIyv7ZTRjSeeTL6GlW379mm7+WVtqp9hXYbRiRb2IDsB53MCBdp2TzK+zbK1pUYMX6G13raHvww
u3VLuTIoOfVG7mrA8dWkryXLXQnMKtTyS0JDT+VLdgAu4ow56ZRUay037yvX2Gt6D5iNWeFIntK/
oORROpXI35c8+zfAS8XnX8x4+LIfNc/3QY7uUp9AmSQXlbnRj5rHJHnbVkg27F9Xnj8vQ2wX15qO
EFH8Z33y2y5UsAM1mfvolvqnVY9QVGN/kjpC5mOO5Aj+wqX0+lnqGBFx6M9mCkPK8XVGsAR4GK2v
Y8oe+o0muCWijJqiMSzcsCK/E318zbMlVy3Gqc3kd92CB7oqathRsAVNZIZM0Jn4vrQWzz/ot2gj
oJ5BJb1kDYDIEtI/TyYxIGYX4K0InpwC3KafaAvEIn1wF7d1JIfbCC+U4Q730mqDzTzPp3LRXrmL
Ciur3HW36LJiBFrU7dpaLZotABSnCRGXqpPg01lkXQtSeULoJQsj2IdIv6xWgfsGdOLXI3T0zPV3
muNSlsEYW+sLaMxdZGTDIiiDvXiXozCbUZohsmTRsYjPiig7TlFfb4tFmKYvEjUXrVqDXY49jv7F
DeN7bZGzyTy1vBCsSbZI3URP8FG2yN/QuRA/gLaktomjYAB+sBaxnDnqIOwWAR3kvgt0a3M3W+gb
lcuAVvfFWWDlaOf+s2JRtuoq0poGOahNMDKMi8rpfZiN/UTEwFZWxSLyBKDV2ILvvkIIZCvcKyk/
9BjTUaJiHfzVfNP45R0erKX5hZFXBTvNLFMcTP5Xy1KYlKIPHh1yhXx/K+v+AhgSZ1NJtVqjCnRG
m8NQZ4Wu8uTFZCixcjL/kXg+GlhVP/l59OKCVGCGTnBihjATzTgF49i7zPq1kXXQiDzfFTvbSQGw
Z9GXelLVRXfaVxv0LlJjic0IONWpM5jgQ7G8t/VA0NlRIaIBbfj9cruZTfBmmFqyzgUrt9YoygMh
VV/lgPpVJeBGA5OIgnHQkBE6Dlz3JDf4+1l9YKL0AhNCrxbX0HuC5KPodH5LEoE+SEgN1FYrT2VG
ldVDcFj5WEU9kLVkBWPWzrDJqLA+KI0egNPTWbGXbiFRabdGMpteJgglKNL51SmNc5PPdxEiGCju
H0gfMwCyBDm0YzNsIMJcsxa41428hJFigi0by6Olj4QQNsa30DWvbLu+tFl+7/CbWyWNO9AxW2eu
5E1mMLuSqlo3klSalEgcHDUMIADmb/oswFo4zmQF6Y1YWXhxtlGfvJc9zne9qLlcVMcMrZiACxAT
EMkeLEvKhCyKxU3GBYkT2QX4A/M8GxIqZeBWTISDbTeH76pPr0j4SXe0UqzirfzRdabbSTE0GHDt
k5RnOCRbjcwGC3CoYYtcmQnBqlGdvQoEQ00tA0oXIEuI6gXdnkXbROkXAmWCFXZNLKMIYaVV7yzV
XuUI07YVAMd/w630v0O8j28fRHL+xeZh+bLfbiUXeS6CeYNNuKLn/vlW4rnH5mdJtOT/ubB+W9Er
fEP06Lrzn0b952Zc5z8hqLHo1G3Uh/+kGRfyL1b0NOK6biiGSvzTcm39xEdQij1vh7d7H2jOPB6t
WTk7gaRtrUbnSVPzyTKHR/yg30IgK4CM+2c/HUlylMkTCYfL8WDejiDl2AcKaj7XuqG7u7L0+Uxw
dEL+SGqhUKv2aRERd1aBt+XlcPXsYTCzK0RoZ0XGEbuEl9j1iYF1IrqlyinImuIUIwHNEz52ka6L
2Zjmb8bAerYO22ehyrsCqTb8T4LNMv1Ng4Xk+VnOMZE06NQlrhctwA7vLieaVl9ml8WjKAGJKCT1
RyIcTtCETtZEZkrbSjJ0JGlANq+A4lUYY3XL6cc0cnlLUl4XyWtDWmjqKdtXu3Z5ucblNTNS+yFt
mAlPyys4fH8Zl9eSex3Yoj3cFssbu7y66fISW7zNylRfwqqyttXyoufLG7+8+iFnAI16QjKwuAkq
i4jg5aDgIjh1y9HBC+2f2f1qK8QdkMA4Yao6TrfF90MH4TUIOw4iZzmS/OVwAjB+cNKEJiMFDTgZ
3ZWuW3s3wWgb2Ag9m5Eusoind3Im+IEkGn0uKUN9bCz8iHtnRtsXxqkEe2m9pe38jht+i26ag54V
qUwSogFInfXyiTjCSLfPEXyGdVP6jyJlxR676iQSWNp50H0CNThYBUt5ZuIYADTVrhxqgqDOTXgA
vnppFQ9Ipc/bIDSKXVfIl97UH8KKQM0pbe5iJANGQE7GXOujVzE1ZghRfgYtOTqORkphb5FmXGaK
5Ira3oGE0VaMb+/DmaALp/HvZbncm2HveFmgvcxj8GrAFLZS/ZxmwXGu0dIn+DXWRgy+D37LG33n
M3zj97xw71njnGPyAjwxjyVD9pyaYLL3tT7ft0PJ1LY370UW01AlFvytUVC1TCnjXiicKOy5h8lL
ClC6wGUX5YI4C1BXRhm3JyqVCLuGjh1lpUU+bAfnLca+wP6AGkZPSOtm8n6xJtwhY1weyVCFGp81
w7qr+vFijMHDWMC+h8ECldz+SvJhvNIRdbJaGQm2NsJ1EDusD3t93U/jx1DM425EKr8myiDC7meS
2wncxZsZnACGmb1GS27kPEebwA+6xceNU7y3N2HMskemoYVnO/8we8Qr+gRVi5HusxZjC1G+X/8r
mhmTQ/Tvm5m74v3rX14by5f9em3Yzi+OrgwGkqYUNmp1FsK/NjMoO3GGc23AFaCTwGX9WzODfEsh
BnWY4y5EBsll86ObkUjjXY5/hF+mLrk7/tG1oRbl5u+VnYyVJeCPpUVyEfD84doYU6fWKkVcqqud
Yjkdhi7btZo6UvHuJhVdBzkSD+qyNMsvYPEOPQlLDfjt1QQcZ3Ky04htR9pYKIuivJQVGw0zwOTd
z7uhVJ+BXl/80N2V8HbjodpqIrvTTALTKPVtW7u1c3mXNtk5aYlrifovSNXvhhD2y5gcIKftyc+0
8TtxSKBWwo89orsajhrU0NXIRJiZ09XIpWVG9Y3dhF7ULRdNeR05zXvL4M4ZC7A25bZ3mFU02Xa0
/WI9NlqECHw8OSLakG8AHT7vvGTqz7qKt2lQbWJLf4DL8iTz8oMT28vrcae57i5xWNL2fFSoHRPk
m1GqPgn2PE3I4MNS3IeLoa1XW2ea9r4M73sH1EzRw8tv9bUASm/FBLCzR1phljiTjtlD3eMfDIAE
8NU+NGu6ESDV6uk7ceYrG+xlZPYRdcaBHLgVwzpuze64gPtVgcC74Bchh+Ab6OmjnDAAzNyZdY8O
turFMfCJop/7PFlIgoC7VezuJ0plYlupgcsrARNSGgzbJpN+atCdT91nJD4maJ2Y3xRz+Cq08BNO
CdnsJGGDMAdFHHFQp8WNYxkmqVap2khEeXpa7AAGCEYyxrcsZmOukxVSqB7rn+ovfo3OHMm+7FNU
Qxhw1j451iu/bUC0OTedz+Krk+SGxIQXxBEIlin0MqI8BqKZ/VHbWW3JJ1X88bY/EIQMWzNKHsoa
NVKl2w85x+gwRyVdsXPD5DlDw5rxkS2VheOgLgvnaD0GqXaQDlZAs6xudZ+BosuiExG9b80QS+Nr
QuYinmP/HIU+4h9bn3GOhdYu0JDmOkAG4LbvCFdcy768cVLti5WLa+DO7R4lBQjXwP1s7ejV6ah+
nHi8JX/zC/mirwwMtQME98ehMu7CJt7Vpk/WFoG3+spOmK9CAohJiqiIhxWA642ATX5O/qmqS/Rr
fqfpxSHlnAlvGkLMzBs9V/xfBNOWoSXsCEVUUr4NTHwBQUjB1QIRjxPWKqFgYDCd0xyViFEVt3OE
aLejYprRcaPOKIW1HunnWDN7Otfi3OkaD2m7yRXfVDJfIt8GWw7axi92QdpNm5TR3oSl267LUyhT
4T4SM50Z+9l0jPkWTSpO5H9By/HdAvv3d8eWF3Nqwz8Nwr5/2Y+WQ2fDpyT8KPy7v+r7fwzCdAAD
XAus+Ozl5vhp/YcpwEIW7CqLLsBgjPbb1QGuAAEUo2HDsCwukX/k+bWW7d7vbg6JuUDQueiwTUxK
sN/fHEWPTKaCyw07I0Oa0hl2fCRQ5tki/yDah7JP7sIaBSnyv5GBdO77pFvobrSuTX2en8JU19Cz
2HG9giut7IORcTaQkepazSGDQ3QhjgaeXW7DtYe9bU3Rk2u611k0npGcp9CuXbIAcNE0RtTusEIq
r2axsSrYVzNvmtU6YE2zTTD1etC64nVuMe7uhxpMEduvEMmf1y92+tHHvFXz/bBLdLVtEvv37dwS
taPHt93UWWuG609MHyLPRmtLItJ4DRmAVHD4X0xDOPggmDfrQrTFp+WQSS9Dh/PQWUh9013cDLBA
Y+xk/4K3ArPK/6qozm8ff9mG80U/3gnzF+R9knAhQd+8lC7/racc8xcEfIaJ78XgXiTK7Ld6Sv3C
opydt8Dl973W+u2loNRyQWq4MD4w8rKo+0f1lP4XqI7v3beztPz4df7QhttGyQHYVuTQTF1W3xqD
VoubsKUNYj1LTBX0Ce4mXzwXTspMC7sz7NX8A5uVtXJ61lkuO/dVuBTsainduZVuMMkR0yTEvljK
e4inVEShiy5mKf7HpQ2QYftkleVVmoA+jJdWAeDQyViah3JpI1r6CXNpLKalw6DT6JeWo1yaj35p
Qyb6EXtpTChWL8wkEfVLmhbSRzAsCx+yj3bF3/1tHOxD0c6EYHVficXGmbyIb+ylG6qWvshdOqS+
QphDCKlNbYOQyI86bWfH4+tAb6X3qMaJayGkhrZLF/M7DvbUS5aWzKY3s1vt3qVXK3z1PNO7qZGw
o3Rp53KDaS8hB0ebTo+7/aDT+WVD+OouraBamkKX7lClGdL4GCVTRUFOeG7OBCR3Y09vx7cB4fkJ
cEa4ysOggQpgfI1jIoF8TZeA2etzZfnpBoUlmEwDG6OWpeU6GaoXETIWrzvw95ExPwcTCXTQj6/z
qAq8QHaGVzb2ORgcwp1lNd3DT/O3BUnjd3Fa9FsGio8h9scCGyRprywN9FmtCKswkSYQxRNbzZJt
1k0EQ2bNxqmWCOZGPeiLzVLv8lsjJ2wmaVHg5aHeeEg9s9Wgt8ZR0t4diQ0Zj4yFAzbAITF1qmTR
OIbbAl6JmzrvPip6cp28KPCvnImHAVyYx9qPz07dG4rtK1ZhxEUven1RPag2/oCuBLVtWawOEytK
LPGfYTY/Nya0lRibQGNrn3ndrn2n/wjRqReWHm1UKN4DM1qo3BkBPq57X2FXQL/PB+BjSDKJF8sh
/nDM4qM7z2Llx+WLvXghCM9B1b8YogbXRDpAYBVlY/lhtMCUCxAwjo/7QgTjQ64neGaHoVg3GDcC
N1XroqqJpmtDAL0CSYVYLCHIYG573RA8ZmOMwX462BUTnMr/tDHgsoG2VrM+MOydyodSS05pZZLq
lIfuv6F2UQYyo7+vXc5vn9Ff9r3Ll/04p8Uv6K1tYCDKBICzTDd/9L2O+AWFNKDJpRLhJKeD/a+j
yfqFFd0CTkLvBI6Rw/i/fa/6hYIGowmMJpOdMMrqfyDU5hv4U/UibYoqpN9E1XBQ/2GLN8EbGCEe
aXujiBHc+lkPpMDZW53fbXRUqRMEB21qiPpYoA4wlAmxXEAPFsSHCPIDqT/7cEFBpCU6Orvu0QDD
iSBcrtyN0CPIuq12rUtB3kGWIHLuS5hnX4fW2eYLeqKfjI8aFgVxM08iGe4hqqMsGcS+hlrhZDM+
pVBnIFeIDdrEL0Xu3oaQLnSIF4ld+EA7gGCkCw6jHPubYgFk4KMHY5Tb+yCd/XBdmm5d7mOacwfO
yDqKMiIpNADAYQt6g7iYmznVrm3D3k4dlBK7gkuk7uIKMcFY0sCr3viwc4gJ7YL2AJbPzbPQPhbs
Rwl9AvsQG78EUu+qJ+Qr7cqP2G/JCEmf+rZju2eLTcCIbAU9XnjzlQHMn4hzU62mRobbWcQh2RDc
PYQG08+m6cZiHIXsmXmmD3X1UGT0zkT/3EqixTxtsOqNsEGndOVG1ozlQuOu1NQ9yZfuOokzAttS
ZMgqnREw0lduanQ6biRuESoj6HDahxlvpjaaZ1kZJP9iSUIlTLik029chtAkNT1Yo7R3qtf9o2IJ
SFJccrFJy0YJxM4ySvx6jf6BX6JA8z4iqhGJ+ZkS6bUyNONpJPrcm/N54Q7fo5enFSvpLOG1HLrU
uJ46cuRkM9wmFQD9WX6txSQZtQFfKVLrSs6au49dPFJWDpM/aBHViWfqndscuzopSfKYdZzuHcHA
niNwt0e9ntxGWvUetv2bEzKntWtcdkGEtMGPHiaWbRj6N9w31808fbO1BYNtPGUTz7NqZ30Ht6/0
aguQQdqKmpljeI8UKt12ivzB0SD5pSeoYeG43moJSzacPyTcRPq0xI5im4qjL8UiwoBJG3vTUJa7
OXZPg6vv+/9j77yW5Da2bftF2AGPxH27VYXy1d6RL4g2bHiTMAnz9XeAEg8l8ehE6PGEbsTeERLJ
FttUIVeuOeeYrfYahe2bZRcHHWpy2mkAiweqIcZWN3Zx3T9Lo8C05VRvWtI9KavN8LR3Ppip8BU9
8Kzjj0LbZdxuhh4uIVq63fbTyvDqc5G2QE6G6saiCaPsimLfxjIOhql8Eb7+lbv3Xoy8FNqGFW6c
8fXR1PNlEtpLAkASyXlin593X1KjS7fwrz90M8SERaQH6jbNwZxAD+0UgV2E7cc3ggp3aflbtBxA
Jii80reuGxRfQNIsgdGAo3wKnEUUpjr8bkQlxgOsrzikdxR5ICB72GY1vRfk/uwbriL0NC2C87hI
z1WpkxWZ3uwB8rZa5OluEaonxlVc7eqDxuOLnhvY6ufm33CDsH3uoX9/Nm1eVfLtv7lV80E/Tib9
PzADdawbP3l+P2/VS8bV/LGrXdy2P4S85WRC/dO5fbhw+BaOyI+NrEPwyCSu9t1S+x1x8k9OJvHr
DWLhAMANNRevC87aP9+rDYzgRmou1oQpvKod/RGG331l++8ofBBwhLGYMh/xBJ9pgyeLZ3ekUHCH
rA1ZBrOhn9qsvprLiseb8akN/oZIFM+P7D3syLzkIw82YbdPZqY9wTv6hlzxqWrMF4KGm56ZVw0r
owJxnVYFiVrMb0PVUYaVEWoH3kcQFRL8LDDZzqD2m9Pgmpe8j979lvkcLDdiFJ4ToUESGfyX3mYQ
b+rNqBFCpZKe0qW94Nm6hR/8Xo72xVbmNaTrQCQ40CMDC4Hskwv2jg1koKupnBGFLBxkhQGBUAUE
Tx9DsBbYzadLBDR2pVeRu6m1WFGyvpgmOox0rtr0VY3fDQOcK9L3edKCNC8VT/3mwoLuyU/1AMvL
xQDgxOUIWFUjx4DFyqM7ZxdV2kGWTYfUIfypeDSpaLpkGAn5sQ1rfyrPxqRtS6d87uvoyfA92ASE
tgjsBMp0X4zEfZ29+kuZTOvOjW/7Lj+0YeoERiudoPHTa+WVW5jW+46UQyO4bSwQ5N5sDpKC1UWN
vGus4jR7w/3Uw+oauqxb5RXtHm5pY1SL46tYNOxNnHEmb6w9mV57ppZqx/r62QCAClD3Wbb2HQTx
M6nFFZVl58TANehrT2Whf6tD9WLhlnTcKKg8Tl1pOuz/qFWKSZ8k0wOlDXgppzzdNzJheUukzM88
2NZRFkhTk58lU9+q1319W2HheJvhvKPoiUmje8jx5WWezM/caTCLdjeSAAyeqXXcTmdjCI+hPUEs
4OFIInhubJRfE5IllHqj2g5oVK4aLpood7QCrkI8ylLe6wu/wMyZpbBJ02PbZOogaIid7PE8pVmD
YU8laLbJV9kM+yLitGk5mQpSz7y4mK64XfTGuentIGRFr9HVjlYm3uWkDlnd7OMl/hSX28l5cifv
zme1jpS2G4dsbXCxzEZ7VVQ3yfCtyghydTfW5OwtlZIWM46OG2/KMjrPbvmWD5QZykMKsNiBPGXL
TcJGiiUX2VnnKGZ5NltDB68vDqV07qLm2UXjbGm4o1/ubGr0kLE5b6InYjL73MmvZepvyDbuWj1+
ngcPq7uL1YbEVkBKlU16F28TbwkFe1cGjS2DnjMKDMu39oBBddUk08hc1Mo1B3ySDuuWvl60IO51
br2qhnyf2M2mCbUv5uAf4Vc/A3rju6GdcjzWWhdYurypI/ta0E/aO4S0nIFiJLbb01h8sgmrV0Y4
XbiPFRsWG2r9L9hxwYr9n06oVf768e1Xr8n3j/r9iEI0xGRik2E1LB2cyR9SH/yWj/S32DyE+x36
8vOIsv8jgA5xq7J+O6H+JBpaoN09Mqn+75mQf3BEWfpfvSY+giafnkdc1hO+6S5H2B+8JnXZklg0
FnUuDicLfYYWqEOCCf2qt6PL3CcPVt3Cimbl0dOc3tr4zpbmLBN1JYuifWXOL03Ja7hPv2YRoQtb
vnhVW617vdjrlQjBH8KGnTAzEyfZlTFRdQeKkhM6b04ZX5tGewgz/6AM86i37TG0qCkWtYePt7/3
DB6doXZpjBwpOwEWb87ajIZS2WTa8bZ4pSyCpk9PXpPcugZNpLKXq6rvzoPZ31dc0UIUu6TPX6aZ
+1tOXUjoiyAfeDyVS2hP2mvqSGDFDCS77Oq1a8WJLttTJLybttXAq185SrvLEtyMIFUKLA7aHB8M
aNWOHp+TpLolp3dra/kRR+RBK8nU6vrS+V3tsRAyFqt9IfoL/az7alFWy9m7sxudm5YrtsqhyF6O
JQ0gPdjCbJOA0W9l9GyYcbK01yM99dleWXWgT8ZWNhwgbQffrpa4CA39c8a2l9T9upfeVcXqG+oe
ZfZOepzD4kGGxgffwbvCU3dCJqcizI6UFe2501lEHbMdxsH7vHBPtnIvBdMrcK6cynKxcjWuaSEE
7FVe2HSXVjvDa42FDLmLeoqGxw6qZ5yAK3M17+QoLG4YfGBquHZgSfsq7Yt9mBeL0ePS00q+zjuS
Dcs5nFiQLtOSvxfOZTFbZPQM+m2M8r2ICGIOvXsXJQ4nhKN9hmN4nsP6ZIwGPSnhS22m1x1dTrhm
8oMVds+JZ32hCr679Cq91EO/lRmdkVhktqYU1yxKOeqWnGFunuslNKSrZtqWmcSC4cR28m570MaI
v4xkdKPe18J1LtOnSXT34yLy5ah9rdCeRKJuvUUGBBH8MEYUGfmLQohsQ4hZ6tce4mE1ljeLcGnh
FnUXdXFQzsFf9EZsY3yvFg3S7sUFXD/vmzy+LmzjO/NLVi6rT/loRSCZI1Opw7TomzlK6pDSHdOx
H2WmIKk01z5NDvzDIlomnfPQLYqoI83nShq0cZbZETX6pEIbh2dJZgm5tUR2LUYWnh1CrKtT7NPU
5ymyvi3/fdOQF3+Rbq1pBNOSRQ33GG9LNxjOX/dgVxy1bR/vCwUoSNigS4VFX2nt8mfoMq4XvRgG
uwUvo7rRuqVBPi2PFL7XdAdSWojcDID5i7/ozyb3M53rrEKYxg1RYTL2PtKYTm1Sr9hxPbFvtAoO
fFRemqTT6DknesAKg71BSurRsciyVkrDE2v1tBSCJe3WCDrMkaluvVfZ+GKjCEBgA25RRgYSL/Fb
gK07hLWLH7EWHBv9kJX1zkK/Bti/osy13GeDT9V4Q9vcoKZ2N3wHLNfCgPw8dtZEW2QV7QcxNXyR
pfdcjPH89M8Pxoeq4H9/xbS/j//nvyjt/xtZ7phg/v52d0m69/i/Z7nzcT8ueAYy53JI4r5zITT8
mREB6xGLJq8WfpcV5M/T0/3P4pzk3qX/Tnr/4wUPbC92ZTCRv+mt/2T1+B0L9RfhlJSEQ+XXkpxc
dNg/n55xCdGrNWEla1l64y12yhm8kOsfTRbdUleElxarI9wDnyKBBkitSRyOUqz7lvVFPS5ebIvB
nNYnF9JLDhuxpQQjQbKsJL10Ub0JdS/oLfMIL52oXXYyfWycenyVZ/V1OWbXOaZC3Yhu7dEUa+l5
NCfrwQDNz1PabbFcffLiDVP1rg8hoKN89nN6qHgPe8rEFcQtBka8KG+8XFDu6O4rKSw659qXtq13
Ne+OMpTrwakPVO6uBo9CKcs9xlO6p9qOam1ydQaLRWHuZy1/s9vqUeMZ7FXOZy2NDQFpgvL0ZMbt
pl2YE/EMlRf+GW5RK9UeYspaCThBgV4lYoqvLT8qX7C4B9Ifzjo97wYOPo4Vent5TOhJfTMpSlhS
eTQKj8pKFAiRaFdpxB2Fb+KwqxQEh6n3+03k+nemQwqNtY1Z1k+stte62cUrJoMXl860cDZ2cDEu
kKsvMk3bFZ2Mu17w94SQOnPQvioyuWxUIRY8+2FIxcUw8La4Nsur3PkKT/+KYuCtXbuHSpFsokJ0
m47zY0QB50RXxiyaJ14fM1bXcjPpL5FwDr1ZUb7iL7iMg93SFdRbp4LQbFq9tG60B7J3N8Phwr28
jWl2A2rQ0eRC+XSGoYa6i759Yb+64nl54J60gRq0lTRoTp3aS9lfofmtTdq7RUVUn3VwqvZ6X9zj
I8Ys5N7QrgN/24YDnL/3k8FUZqz50XAfwwcVWkeH6yl7MSB6traFG/9E0Q62pu8Eki5IsmJt4kWl
jmWXyJ6Yux0kYC7sNPo6ULUFT7Tc+b13VdL8apr8Z93kqXD1a9l297rG85qkZhel+2zJgSVhxAM9
/BJ1+KIccB5ROH3qebyPyvGVjoRdUpsHemPulXcfQrxUDiSKLKG2uHIeqrDlA2Jx6aHgF8pmWU7A
3yv493GraPncOjncfjf1tuGcbrNa3eLFCr5/exK2c7z4thLcoEmXohmB3eCIQtM8trZ6FH360Obl
TdsThnO4vBaG13My4vGB9VSbxcaCnzUUT0M0PUPGDtpRHAvd3yfM0aBZQVVwJV47fv/p0OrjOmAE
u5wlYicon5PDuo/kXW+5Bx03w6x/ery/0ma4HXtG11xShxpSCTq4T2lrY0yCEjCX3a6cpzdAqV8r
YX8W1o0xJ1+cnuAeJ2KUgl1ywlNadoeoXr7N7qkPk60Wabea3gQtiTk7tq7AVdNoXr+qBZAESwVI
zNZR3m0BfqoUXCr9BObUcDEioo116tCN4jGOaM28GVyBz9ZcCiD8eTWBQWqiAUEF4ADWZOtQtMXd
vPi8+0tWz0/RgOZYSdjgRvYWoQeHVr0RFLGQZXkp2tdUc4PWosPNHi9TH25rE7D64NW3rvXim08o
u/EAmS2DUasDRlFu+zC60bfSq/ZQP95bM71vB/RGmnFXRpZtJ5FsigjulhNeM7G8DjRo1ESq7Sq8
AlF3olN2oTwEGb5yIf2VHxYzIWYK4Jvppsmyi4V7D9z9jbYsIzAHptVydxfjIRUV9HOEDmZQDyov
RInbNsT4UmNULFgIa9PdIrbXLHqVkezx8byZ81PaTJcxkwEZfuBtlHfoPiyprECdMi619IM5pmWZ
3trIEdhasKxLcDKdO+yH6VH3+iDMs7VoADcWjYeAPXxAUolWuqOfm0UwdtjswR98biGrsX3fJRFu
Lvehp2XKM9TJ7pCVxjToCe9YGsA8vz6EKc0+S8SLHGVek882HzQ733UDWDrRbW3qukJ5GNPs6Ime
hRWdsVzenGUJN/ffOpAdUCzOcf7UDPlKoSTPZhW09DtpzZPvNlcWz+MIao1ZlRQXon9b5cK02w22
u64zdLlEoyg7XNuadgfky0Tk6MuHlna5MXN3dfTZlx6fOMyikH4Oen56OIIcipt8fkuBGeO/ca0u
kB13F11sZ+uh7L0A6XwVDu62jjMKUtyz6OtdJbt1RntqnocUUuPsjONmrefhOW20z/8/vH0v4rEY
p/5+eLup8uyXzTypqz8NbljX2IRYKDeL4e2PmjFeH2gWrBy8v1BwHZRm3wR34fouPp7lo35u5nHI
samA4vPbh/2TwY0F/C+asaODKwc//tv8+BfHWy3DfEl+evsUtr7TDgfdbdcyDoPQLq7phgZv1PH8
wOdLq7RN/NIarqXqdqNj+TAJc8FNNqfYIGJZ+hH30LJ53inHDbzYc5+oid/nI2adZu4XJvYIYZFI
l3eNH7Zaw7X42rr1cKD1lDAB+c8pzE666/N0qdbIXRtLn65okEdP9W5YfNrctfOHzrmOCO7M3xOb
7auQ6XJ22R+StIWFdzZU9rXWStLXwnk0HWrocnFWXkHDDgvmmaa+zEzeWJtcLDXslefTTNd+RNVw
a1j1BbTVSuPKNKcPHrADUqmBPl6SyAbETW06CKqu19bUMqzjeQTuS4I1L26JJBLQph6g648JM8OA
KcN6zX2ugsI8ecAbYr9FPWCGG5jZ+jDg145hpO7ZmmyUm0CCMM5hT9F8aO1BKh1t/jnkOkb8aG1Q
da0nHmdqtfKV3UH9GL5Mzp2aQKllzg69grWpfaWwpZRJdaSFgWcDT5ClcJgyjWEuDr4bnbM5ObAX
2lVFs8W19JBYeoVPheJOfTp0SzoQIrpsSUzCBea+CapoohS1YGIvb6selOTSJB5zpMY+NX1xEYRt
jYRuQmQjKeW1r3U1kZXPufRYrPgvcIiDmHi8lcmHqYNFlMECBZymimpNSSELaPSL5joUnPw0UySY
W+L+lCr5bMzcNNkbecpDWey+uG5+7zL3FWo/WvZHAbuNdcgLeqe1bLMQcfrufe7FfcphFS+tIobu
3ok6DixnYIUnzlWUHGroaLALQpKzD2361rMNWLW6T28ToC7kfpjlzYek5CJdLJIx1Wo24x6Ar46E
KmcUmc9EHu3SAPWmgpl5SzkVP9LqUuruRtC01JFaispiPYISU2G+C0nLRgX7ZwAUOcgx0CoEnD3S
vnsHy9L314r7qsXePuZcaJFqIRFj4WH3ZF2NQM164GZYNS5Koxrdmg+5cu860b23TrbiykUeK33v
asBwAB/aMANAkQXhHDMtxMD4MhRfbV7bdnRi7Acn5jK9eg8eDDazn+13zWYZ+Gjkb5CoV2HxqcyR
eRCYaMwYNPrrXlPrBPKo1VPxVuF5S25M2qkr+ZF72X0XikNbO5vUEGva3HbLreifnyv/+9rbllLE
vz807ofX5NdlubN80I/rPo5Qh7U3OctlGY1K+/PUsJYYze9nyR890niJaCmCXQQS4/c1wM8jg6PE
/24JJb+AM+gfHRnf7Z5/NknjR6XXxcLvZBHY4XD646bcpYGU+34bH6BTJJCQ/Xa6j3wfJyd+wXY2
1nPSgwcMm2ttxFQY4y6Ui82wSMk/ZFr7JW0k6mnONF4YnCvTzDw441T0F8siMTMcibgY55Aqb0dw
IVKLxTGL9Fd7MT3addtQa4MRUikSj9E8fwszF4gXqpNvUnM/uITtMEfHtIpyJHRu89EskbxS2Pg0
IwbUui8eDLu+T5YA3zxMD4pEX7xE+6rYmzGLJNBpW/fLELUs9UgChprBbnoiW+p8jwmSFyRJ7q3B
NVfrhChhYcEMYxZ+nHA6bFLdu1AFClCgoxqRP8k1yQDbNyx7SmKKNa7Cdoktaq29Fx21DbS/3/PV
3daThugNRmq5YB6iFkOOylu+F4a/GqLC3RRiPg/VeFvrrkPBLoQOR9b3bciDfMjR5SYU5TVD+DGV
brHinl4D7+PiaMrrfsmZF0viHBYBfa2E0F1j+NoRSs+Ad8LH8el6WELrpojvepBJiOIpJbVAXoZ5
fGtisYdkGwMTJgHvDeQ8DDL2K3s27RPXXdxkS2a+XtLzJfv4KCNPHy/Jerz26wLH+7rWdHiFJhV9
qcUe2pmHr6yV+k0j6ru2V0+FZhGw54YbuLo+7ui0pNmqlmtivcU218RNg0Lvh9UT33hgcbPADea4
/ZYz5hErQ8anj+RvEWtae40zfKSy2ztVDVPfy8etncM1jsAlBbQe12tVg5RKkEEhFl5iUzrbMMSx
XGDaX+m0EvJEbh40szEf9cmaA9qyN55pgwGqLCxziXfU3THH7mxCnlbGujCUjnw8deuRXSkWMbte
11XC9sNpg1nIF5l2117K0oIiYHuVaHwKGA/itebPr0oxSHC/ooyekG8UUWBisThoMucEzgpDa0wP
6hi+JLWIaIoHpZC2FSyOOXpmHnA2iq013X7tsEr1+lTRsk4CNc6vnCShFlYV8uh77G7tZfJIWTRS
uZzU3CGi7gxt+DKGGLTnDjxGI10uc/7Im6SYxqCnXRtjtqDjoMyh4aT9tte5/eaZA4paoo75RXV2
YaMO6TTzFhslOaII2k+hUc5KbGOV9iq+MjRQj3hhM9oN6BeZ5r5bZQtoyeI1zo2zPxsV5PPRj7+N
Xax2TSGSuyjO6sAnbLzzR994s4ovqVnepgCjCpuA55ihj2QklYuWF37f1k1Q2PFlkrAENZ2OaUyC
yWpu2UB68/iOkWxaJzpor3bgPaCkh7saPBa68g0e75e+dZ+9iAlNGEV8ZnVzLET+2KmBYU4nGt42
Zw5v56JVSbJvnbC6jHC+MrTrQxkiCGnUyw/DmOMJsIAc1kxOMftOy+t2Q4oJoQPFSiEcxSpCNQ+m
1v4rrE8eYYe/PyrXr29L51z7yx2LG9DP01InPsp1g2ACyVPwSBykf3A/kWj7r8zpn/MTjg58G3MR
FzQ0QlINPw9M7lgwCNlKOI5JwvWfHJhLm8FfduMczIv5V5Dl4eL2F2U57dJIUDo/U53X3Tj0CYdp
cu96XGYaEm0aT41BiHqVFd1NTJKcpcxiV2LrZHWUZ9ZzJVfkrjEuVc5zBKKFWxr9nr0fYnk0P0Kq
Um5sS3OKvaGP1nXscO7EvurY18yRmWydTrO+RkmemStt1nPKRGVvBMmYCvBmfekfzIEQXW7Bx1pX
CaAr7mkvHTwsDujqmTxnvnFD99hjt2JXKY9WpTWga8ovtAo/2aXc+gB2gjhy7+xuvMo9J+U2ULP7
rrhKggyVw0Zk9S7k8b2xw9i8arJUB5OSkKKlgcjaa2FCEZvbFEfT62CPSnpWk77qK8qM3Oqi9VBb
88QP6rLctHJ47dz6qwu1js2W1L/AqkEdNkoI96vOVed/xfz5P2a8H5rXsp1y9Vomr7+8sRz7Z9Ab
V7vDpkHnveXwXsF+9/ONZf0HyIfHL2N9Mn4r7/xhK2R5YVJ1hjPjN6mKj/r5xtJheMMc+Y1Z/s86
hO1fPBtIV9z+ySYtlkL8j3+xFYKps3jhd/7emFU0rLpcs6s9S/bko9YjLmwV8iUp2xEoBcTuGqyw
pRNqAzZMLfZK88KtQ5lmnZorM7/VsRNpbng3iXjXj+Nuglkr4nIjB3UB2r2ry+k86UWAWB6MAu+E
/Gr7xbboumMRRSdFOYHjEn9SmOjBUCWG+9mMV67eQ76LVkYt72fFhZogSxlNO8nx4JpUBTQX4dmb
zuR0natAlFkwTd1d39AVwiWw4SjxLXlKMsRhagoLHhThUJzgIgciH05ZZ209PYM0qQI1R8R7SZoA
VLDxSFlpdez16JAYwxppbjOzGpwdPAh98xgZMtDcRXi+y9z8zuS08zOT7vqGdiz7oQJf7HSHoi/v
/SG6xwoFYbI6tLrcGZF/5TkldR1yJ0Mr0KuC2Ip9loxARuaBFqExqJs/MoEIRUGIyWfiNvbOrKJt
3hCr1/JTGkbXqjJ3peWeIlXuB9YDqe4g0URoJ81KHxOGu/boME6mAJYlXQRA0FceHn6zts7sO1gP
Qcyw/UNd3VbRGCSMzM2UEthZygzsFWGza/b+CH08UhybUoPXOR93DvvtWvd2VhftDFWuSUnd+zFR
G3O64aUelJ7aaDAyTZini+XOjvtdyG0hrD50SzuaDWXpajpM3NXhIe7rhRKcMvonYIPFlAQ2OeLR
btcN9uioHg+8bI0EJMlk34kFPkwLRBvoC5AYtX6RQ8ANzPqTB7OYDOCqh2Hc1/YtObQnPvDTdl8k
rpyxiYp18h193PoLBtn+jkQGqPjS+zXMqvfR4RKhw0mL4aVNtr88fI86KmrHOp1F53UFAVHFxtZs
QW4N7i7k/bQRYFtx31MQ75sIVZKwUcdKIt86zrTBWnDjATmnz2Lky40XrKvTWQGgtUtJzAgK/TqP
oi3cwuNouJfcUSd/zJ4cq2DyAf1GvysSYo1u2TT0n1Ttc6pGWAsorfyGtO8yeizo3wjI4Z+suaY2
ZearzPAdtZs8Cw/GHG4jchWpp46dsLZ9xHpsaczy70Zh7MDO8cooNlwFrzvP3pd1eop7OCFJt7dG
Fj3oulVhsknsJo4kl78JCMRK1vDWtZrTglc1Xdu7WanX0DF3nJnPja/vevixCQQezU+/GKK6qAqR
Lio31gBSt8loQ6k+x4ktWqZ2MzfWDFXWLSt+kh2BWbmdq2HXOsY5hVbA3xE0UNQ6MGbcfrgD5tAA
/JqBtZ3fC4iTFTs9d2LTH9HdaQucxOMrqMdjglxXmeZ9YZV32ixfalWcq6zdJXSZ9qO9jaPhMlYE
JBAfR7/ajl19GCPAvmG9a5Lxy+iHT5TqoVj3CBjOc2Gk+1GA06m1Xe7w/+EtRc9B8+nFzjbeTcQy
JgXEGJaII504kckTSmf7acrnFIWBEeIsYCPR47BFDoVDme6TmmuUoh64Z2+1IHwL90mNMVeIAR/3
ulMgBBC0RyQsC9B9vyLdQ1KQF1pm7Y1o2tfk+DVnO4hxgx5yYSu+FSF/DCwljpQtIsetZ34ZKtob
hLbNX+MzisjB8spHnoI7Qj3rVtibaME/McDQNVESaKZllh+Z5dEeD3xwignlwYryW7mt0mLX68PO
6fX1IE1adsGsKhGEkX9syukDdWoXOvm/wfLpLOH4v5/Mv7yW79+mX8eH5aN+bLEo+CaizADxO9eF
yeLHXM5kwVjByW1aPzpPfowPpBIExg8kPIYIf4HB/GF8wAnKrzCM/MYe+ydzObVhvwzmjC8mE4nn
LSYY8RftQx9mffJCTAhzzX4ilbxCWdRrIzjYxHohzkKyVQaZSLbsT29r2TzF4XjVNSUbELW1Vbor
gIjZo3PNmy+wyuaRzN2jnKet15U7M+kf6si7abT3UhXbilCx6VLqo4o9OsBG08H4K8hG5uBhUGeP
U9eAjCn3pKaH6WBJK62nEl+HeSur9NBa4t7ucLVMPjh/tSHivM76hC1GvJ8rrC8T3Nk2vfIFG+hR
RUDNKB1y421oxntTx64qDR6CH0NCgLTSgpkGF0W7cGmMF6uyNlOGrkj2zhEVOmh073M6lkzc/iDX
E0+yukKHn/cF4Fz41MHg5V8NAYIr15aJYdVn4cob9JOEyGXO7akH5MHD3FmAJxsRIX0iRvqIkgJx
cgE5En7bjoiWFY+WMmN7I7YkAdYTTRr6dJcgdGbzGxaFTciVum7bXYscSsYLF6k4yehzQizNlBWo
8sFCQs2mvYOgSpMgCoq2lgitw+zRVMvDjaLp2SWwiCBbGdbWRqANEWpT56lDtrUwlQ7IuFZMyXv+
RIjl3CPyAt361tX9pkb8hQq/E4jB/pwfi/lgIRHXieKzaTeRk+8yJORaO480BYQu5k8E5hGhmQda
YE4MlQPLGIRoqx5PCmHa4TWSzEGsWtg7dEQiXzuRA7kqxS84YGHn4RQuKvcYdh+94a78Rf/WFiHc
AcSQP7bI41NebfNFL48RzkMEdB0hXSKo0997gRUTUK95MMzaQbuj2BD5HcRvkCHHW/NTNthvaZTt
fZ0tPzHsBPE+tXiE8gjvEPUdxH2ByD8j9vccEmVfr8qGehMjp58NW8A8D4cQm4DNONVyhFB0c9PW
9Weoi3cfX4FgpLZooaEud2XiOyAqcVUxlUVKbDp8CT7+hBKfwoxfwcS3QMyFPrih/tLhaHBG/y0d
yr2fhB8DjoeMzyxf0uIRXohKIeM9JfJlxCUhF7vEVPK60NSlwUcBx3vTLtEX7BUeNovQRW3hfZRi
v+DMvWEsWSpkbMiqwHzwadCrcWdk1mZxoYXLetaqZslpv/wEZ5wFrLrGxfJBsH3eMBwe5GIHMRdj
yMjXyWphIwsw4KJhjuLK3Du3g25vKcM54bfcRB1YQNwmeC+udFpm5xkOkyZuFRLazIEb41Kx7Ial
ZHgaSudq8XW6uFlMXC1jZ26Vrh/NgS2WkFwG8FKzNcMMkwzuE/DRQ4FJRg+NL3IUO21WAfumrZV9
ZhNNZ6VzCP3yblbFsJ6WWhonZt81NdtRgudd/Dj4cioNcFC62HWQmPaZ5uJACgOiQc+qeJrZYhoO
t3/cPgaHKBtpTF/4gDBdfFah/DJLPyKbX1Yr26cGC9Bsf5uk1rcqVltRgDmP6Euz3QPNplelz/RV
zAE/zMAnVMpmkzAXJSi6mW8hJx4bkhwTiRA9z64NsvZa8416ggb/dVdZmNvM2xogcePMl0G196Yv
eYrhBCTyz5/VKky1Nay+CW457TdFvK+JkOHIuaiwugVBtW1bQS91s6nCiYeWtzZccpihhkvQuLPI
3rZKBpb2rcMFNk7GLkvyjTaW901ZH3J5dkPkhuXLSvTLMChqmPVdhW3JwWteOmD41FoTJMCaZJ2P
9PbkH3lkHSx0VqvukSb8wJncq4pmPnqt8X1X4L6ri7OkgydzXpPI2pZY2CowRtbw1g9UXRXh0Z3K
Y9NXp2kJFpvEiPKMu+esB55yn9xqJqX5KhrjotrppDXh49gBSFfXs1ZcU159pRv+qfWKb4bAUNVg
1hMJYCVByKmyeRw4dCPLB8uyN7k57ROCznFuEbtbHO8QHKc6yKh6AfKwLs0p4EeU9xpcybH6ag76
oZ6Nd3ecDtjOj4ORXsds2SMa6FL2+jWuNc2e1sbQ8HH0SGTDbSeHoBfyuQN8rGXGccHQ90nxuFhy
yHJJZIQnlXXwbqJdOSqcRo68SBXu5qHpVnwGjx3G/LwlP+j1Lzkqp6PESDtFu1OlutSpf22wMoI7
HdhjuW0mRuJGQDIvMdj3RYRPwKDgung3Q7m3x/zkYX0ED7WdKnHV0vbEAOlh/eIiXNqY5KxT6qpT
GUucVtkdQ+qBhcDWx/fometuzNZVze30X7BtQrz5nwbF/5t/G1+XHrxfZsXvH/hjVjTog+XK+XuU
x1qWqD9mReM/lo1VGa4B4/efV03MigxuDkwG63vN9J9WTR5OZEP4/D7kKBzT/yAeZC6U3L8ucWFC
sfCiF4bhdEns/lH0LKwxNdJxYLgJ9RtrEAce+cD8RjAJzS2yPX0Kg34kff7ARPzJ4PMNt/5Xvelu
9Nm9yyWPR0rLJxgl5Q1Jbt5XMofZopFAgfQtDuBe6VSwk8U01sb5Z+clVzGIkb0zRicCPxxTIF+C
OZ2pLjdMgVvZN1BUMDCgIiIFmVLfjFD9SS9szcL5GipqoKTzTuDkrmGrTDvKYZidXTQXW735qpX9
tzTC5ZrTDAqjMzC4GjdFtjEokLBk8f/IO4/tupG0y75Lz5ENFzCDHvzX895Lb0RygkWKJLwNmACe
vjeYpRSZUmktDbs1yVxVFJNGQMRnztmnv2g5+vW8vuakXk0TWsE6PGB3WdeheSpo6P3S4Phbh4nc
++G0NlFkdDVTEBmxpHQODSOFPmBZxRkBOm9jYLgRUbuDhX2ctQrVkAGDqQ8gM5ahF+/H0d06UXcy
mdYJn4O2MltDcVhKqV1WRL6XXn7qN0cCPB7dzj8P/eaiDAVJOxQHwU0po7WapZ5avc1wQ07QcVOv
Phv7+tDp/QNhsYfKZjZmv4ZYMLsg2qLi+MJYbG0m04lUyVUQeieYSAkQRX3aPtuxuWrT/ktdBQ8O
9F8MbCuDeAuR+heic0664HWKgDUmSEA9cznAwO2xb8YIbyof+B+ifLAUeXV0XJ1+WEUA8mgzigKR
idlCz3CSRc+kwrcfTGI3lF3sANSiAxqno2fchgwtveze7txtNl+hdkXIA3JbtwXammt00VhcjNIj
1dP5Urf2cgrVXZUFmzjAZgxVt6GN9clEaWzERU5L9kUH48jKLlML3o1y9mRPVCtjaq8T+JKwJE+D
ulmZsX10Gg42bCmYnjxm/hls9y6Z1kMOpqcbbInm27CJASyWjaU9BAS7hbk4RElzWgkdS6wVotSU
bC8zPXgIsnAzxgnb/6kiQ4vYGbRJcAm+ZHZ+bWr2mVnRu4uODF+SE/DWsVoeoEcthVO+ybbI13/E
EfvLLdn/ZNlrGD0VP7bj9NHf23F9tlm6GPAdfw7KmmnaH45YBv+W7fiYQtB2cI5+b8c5QKkUfuLA
dKAOWBYfttlrccL+FnuPvvuHI5YvjQsMH6ZJHoY/t+sfHJidoku1IY0hyZvO69T7YvnuFunavokS
1AqjtdV01GEuuEflWg0N+Ohs2rgIrjOZmAeAILsG/L1KIUgTadI6ausN2r0hyK4RfJ6VnubUAD7F
Hzp6Bm/mtjbKncgN9PRVtuMX9KXqMwijRkk3Ls95/Fe6qU6EwegpR+g1huODoeM8s6bmyiswm8nJ
hSoQXtdpe4JvkbCFtjit8+zZQzf52jf2Km9dIjSgR61w1dz6/IzbRtr1mnCI7qy1/XRjVOMZYoFz
4l4RaT0mbAvCLLmOh2gro0ahRo6MJ+O+fI2cabgxk2E4tI3wSaVO4yeqbzir3YCjBCRW44fnEagh
QILlzmv4uQgjK+J1MbwM4Xncnnexu/Z5tzdV7RT7ShmniNW4lTRRXGtpzTq9jdeMBwURSF2ElBtd
wWlGKzV3SvFFWKWkRwRFpN16ZdJvdKU9jLmhfSGToHDX7kiGeA/QtUBwMRAz5EsUKZN9NbVAzWu5
rkjZSp18T4YCX1xjJUEqRfCWANgaLbGqu+6ir2bcl7vtGcUUUq5bFzVPT1YHpLGv/C1gtVT5lbTV
W+/htOwHFB6DunJTqGZhdFTp+OzHpz6kttBKxKmj5HUBpCV0qnUBYdZvbovkjoITHl0BKLdY2xjo
Sn3YxSBBmSHt9aBk34rjz+8QIyaAe8rrjpa+NB9ceZ5ISleVIbv2zjsrvi9zIi6V1R0Q655YSXSa
6sNBb+ybzDFIVh2Ic42JPRItMdzWVYFMJ+BH6LCV++6D7TZr7mmmFnKl5j5qal9CsjZRSQnsm8ek
ehNtscptEhfdbOfX5clot2cGSUYawbZh51wqTywMu70dB7ULSRJxW+dKxNVZUskTFSRf/ojTE4Xa
f59k/o+MfkJXmTFd32tT07Zn7fast/t+ZMLamieYONopSj8Tv4TnQWOxTHTfnGfUit8WoJBMbT7C
q4wUexYr/E5V+jfR67MUD+24hX5BzKI/qtzPRyYO6USnBERLao7eTdTCfTLcgPERhqat6myHp805
IfnWXZayPk8medOhjqEuYOWld/uuURniam1aeFRL+8bqt+YQTSvSAmcCf/Wsx/qLSSmwBtNLgOG4
aUtvS1rK3o2yZ8xzty3rOEsnDp7kjh7svpmuML+e66K8TQrYfpN1iFz/QRsTFiMGdYOfIvnjW7ut
dF0srSlRKxNvy8nAa81SiNlXqIz7NorXTq2zHuMZ7q0W0HDMqMerOW1j40VZ3n3ZECStCndl1G61
0lA1MUZlZMEQ91lg9Vk2eeCdTkYCBaSus63RqHHpM4BB3kfdaBunpSifOjn4t2Vbgg0uPW8Tm8a4
s6QdnrDHvo90BhFNDzTfwOzd2cEeqlSyKWp/zn9sDSxPUVg+0zNk6yEw1QhmOEE/nqZpN8FjUpe1
Z7yS33Pe1zphW1VyE+Z4/sNGHLuuPw8ZPID3bo6qtHNCZkl0UA0njy6OUcx2ypw8CyEZQ0+2qSk0
7vQim9ovTifPnZxVdOhN+yTRWAL6N/q8NdM8bWtbkGX70IWXGYs7O62ffZs8QjdAczGlL0HaINJo
74D/IBb3xH2smZdTZG9Dd3pzK3WbYhOBoo9Zy0iv4zABACK/Wspy5MF3QBewP56CdYRmnllC3O10
CawjtxzOpgQ12byTCb3RmHZ/wNEj7F9yM67KrxjxKd3yH5rj98/8zwEEVZ+8FQBPQJzmUJWPx9BP
eMofKre5kEJ69J9E1c/HkAHgiT77/Wj7reaYuvHfrbHr26ik6LbZ2nhzXfehbmsQA2eRL6ad57ST
+xZPkSawN/Sz168I+kq98EvozNNckIZ8mkoIPcxyZW4xTvwDnhF7FoT94nrqX5ufFfZ80vf7yYWp
7SMXR/3NnULh/O2WMlmmsWjjPvIc9+8Iue+PB9W2LpDPWL4liJ/7/ngA1cZqzt8mTcJ7Q/A7txTa
nx8eEG46Gg7hz54lQH6fHxC98EsxZTge2srbhTZwfdQrAF+WCjUOs4p9FBXIbxhPox7NpxCcIGsU
19Lope27ekQ0Ml7m2IDiIF0mlFNTna9KSa6i6a8Gq2Z+qk8hUS3YHtZ5UwTHxsW2oWJx2pBR4DfN
IYY7QESqNjKIHcLNYNdwrvYhCyzlu0gdMPUFjNmHBpEDtqx75oB4izWUeeFjNKOELE6/sZ+DsRbp
LGNH3WLaJqzgdK3RCZt1yp91bjua7D5yjn0YH5irL8RkPflBlQEldM1da1zZcZf7mHWEAbWyMV/y
SZwmwbSo/ddaY2E9usd6ctajKxl8ivUMBina8bJQ8FYoAWONSXVhnha2d+vzsYBQyB7v6ajRqefN
BEcpiy9k6x/pUy4tLyCmjWwi/MLBWS0KEo/K61YOp96Atqgn2LXNRv/NJtJTtkDQyHFbR02+Ihbv
vG+u63w8pgA7ZIatFGywmcXMm1A6DbcFgXn4USv6ivoxTASIL7aDZs4guQoe00LbGmXJAKFfO4rA
V1JrFYFracfwwlFfW7RGKvDW3gDSNuHaBIiYlumefJhdwZ6VgdFKYueuK9i3oY8tnfC/xLpQ+NjD
tNtoslvVJVsLwffLDmlix5MnIdDjL9X4FpgY9Jn8J8Bt4CJOAKazukIPla3NOoEoLDeuUATUuw9F
0Sxlgn+1LnzG6Fiz6jkJ1v2iVeXKYx+Bi6yX/G6JTAjuSGMllneQI3ERLT0LcKm7Act4x6DD9ouL
IMz3oZs+4gZ+qJHspJW9nxknHth4a1gBICHXDn94F4cveTBtAV+SgxTOWTXWPlYlOUdIkDhMmcxb
B4Zup0z1toJBdY9Xf5pN+51n0FbldwZufoPfBp3alZpt/sVs+K9m6z8eWPMtLfwz1O9kObLtZNew
V/AC0rS4cHp032m3Shk6dlWymoALxEV/7IANmDN1IJr5A+lMIgjfoQTGzCf4A85pUgt+dU5flcPT
z1w9fNK3c1r/y/AAS3l/w4M/3+Lo6Jl52IY+G39oM76d0uIvj1vfoOMF5DF/7OMpPc9lIB1+m7/8
zin9rnf+9zXORWFxSTjU4Yx0Pp/SPWwAMdSdvisKnCYI7dL4OqlAlur5GKwmHeuNETjw10p3XKKb
cpdM5764aW0dXA0ZXNGY7gLwDhPGon9Uhsq2TVaYZJkYUt9P2ZgTMjZUWApybdO1ZF2jztaJzGVx
2drVV1x09dJq9HDRq6LdUV+y0+ouTcXEBL/nTaPHFjDBrtxwceUrHvynocGiNjIHAA5iPk9mT64a
0Z+CoGW1K6wB7VHeceKbRPPSyyWr1iZejOzQr7HRRSuiIGJkBdpDV8jnLOxI50pyzoMZMGfO9nIF
es7E18aC4axrEiJHZj5dnoZ4GwHyMINmjybFaTUSaM23MGCfqM91GV/EysGu6LjMhqNjqTc3JPDe
KjLXVZnthra/dUHyjd54k0Hqa2ph79pStouGMfBiigCYMH3xFiG0KpwasAAnoIBePF6RQHqZU2pp
U7vPRu+gj6TQSafH4WLIc7Mb7kxohIZdv9lEFi1n5jkRi2Wj0hszE4m3xqzLgF4rzQ4iZs3YvxdI
WPx+csOFp5dt/UfMW2cp0H8vyZbRU/uzmh3Y5z8v+zvUjuJK8PLO44EPC625nBfUQrpwLZdt0DyI
/fC6uw49vWkho0DQTCn3bXQgaAIYrGNXMN9HDu7vvO4+KqrPbzulE/MCzg/DZaz6zhL/ULRTzAOd
7l3obYU79ShpDHp/TXpUGHSqMXnxCzVZeNFUfguUjW42jU8iNJ6YiwluGPOvE/uTQaL+TZPkJBmz
F690r5xoenb76Do32rPJCq0V1ocTGpTrqGC3Yc3MNr3u68VkZC+i0MIHl53yMi0iMhpL/9yCuLyc
fAm43LaejMaHU5oh0U668L7UIt6DPE/wZbXaticNfAuwIed9Eck9/1WMX4xkd5EYtFWS9/kWch6e
uyo4SQUl0AiYcGmPtlyBIyvPMjTvZEsAumxigkddG0tc4rNBVvUMVcVcfFV2ol97YYG7DUzFqTkI
bdWMSktPwtrIxqXpxiLkyxdTfq/HEoyegeP7CJ+l/spUCOSOBagUuXlR3WReAE5T9Mm9V2rGBS5E
d5dVKUgWXctvqYmWVa6OE0FDujGEl31IHDEjAig0ynvgLLw3KoRSRh88x+jj3OdONFDHyCGw4Veb
bjsT14byBrdaaG1Msse1P+JFdn+5m0ZPnb7+0HrTyv7zGnssn1n36g4DO17v93f1W28Fk4sGihi8
H7GV7KV10Fq6yb7F+5vJ9eE1Jq4F6rJw+A/Pd/1v7KUhSfz7PbaFyc6AG1v3LM6F+T3/8B4XJNon
ca3ErjBLpsTW9Ep8FxA3GgUEVbFDGioMoRObAFBI9WmjX/iBaMaV5ur7eiARuYsoEIcYWlzkqHit
xTbYrQhLvIEjZyHY40F8C3YWq709sDzcn10crWoLjKMpo6sqgbpOXqci8yXTI5QpdrNwBp1sDL11
znvp5URHt3W97gdRXyFMfJEGnFZHVf0ui2L3a26UKloWTpCvkeOV8BITi2/VQWskXfD6MrgtHNEg
xmIZGEItINH4XG/UUzBLfzoZ7Juyu6Fo3ZUpSxFpIYTsRfto9fVdRwW7lAJwM+bJIxnG8YF1x7VD
V6YXiGwGNF8bK3ae/Ty+j6kEBsnKkr89gJatjg0fnRfEm1u9I1WOBX269NteP2cg2njYq1gWzLvS
tsc0JYW5H6zmRXPSYYmgEvWYqNKdm+hvaelcTBPwT3ecN8HGtvQvyxTwdMTRsLEDJ8BBAjugaKCV
yRyEBdaq9Dip7DKone4ocO+icy4QsUuqsML08wvD14cOgATwrVXXSbc405pkeotF8KLXxaMjhoal
roMHxrIvEqaUi5D4FzRTJW5c88EbWduapQ36WXO3QSoPnsU2xTW7Y+y6d2TuYpetgnMvztDcG9pp
77bVAgbzSeFk2TavHHIICEhL6yvLxuhJDtAyT6uNlbj5CivoVTLxWDmFdyNEt6/IqNMraI5tk7wV
fi42DVEqcBKanWXm0HPkLJs39P2QaKsSMuamkzA0YhZYkZguYhO2tGuwvVLVg9DzcF34chvJ5j4B
oLL6A3oThCm/LFiespfhZ4zB98/71p5w1DER9Kj8/b+3Hd/HSMZf3jwQ4tTyDF18qlhgDJrsOTyb
c05nc/upQUGawx823L93Hb9lozR+MkZCzIM2nFWHJziO56Pww1EXmlJz8glKde955SZPy4deYOtq
WvOpaXP8OZDTM6zPXPkxjFaa90Wt6eTDFsNV1Oi7apKw4lxsSkm14wG/tM3ozJ51GBGCjC4M9iMi
DVYFWLEzDOLH/l3EoVvOMDF8cei4tbpRN1PB9sRA7kdgg30DsH0XWOFViRxtkyP4U6rtF6aswKXy
tZwJPxPTh4E0HxtlqdNceH23o2Hw6DZguHpDxGzEbZ9T2Xb40MabEAv/wkD40fTAh50sILVIx4U9
jSvdquwViT7HqWVxIxvw4dJD8JfWl5VbPDhuIhawVqpFVUUzoNyM3qzamzYayB53I0az2LqRj9FC
jrW2tcYk2UZGfknjaSyyeXqkxQBe6nSsAKOxTez6AawJHPnFZBemvgvKzOacykrJq2qdNvPJGg8y
WaqqvHXL5rGZT9+SbTK7mIgt9HDTckD780mdBtMTOrxzVtM35nyW5/OpTujErZjP+WY+8f33s3++
BfL5Psjer4Z0viXEfF80883RCv9rN98lYzXU69ihTF2J+cJx5qsnSggpmaq8uNCrMT4zpMPEiHCW
q4obS+SRAabNvKHfdpZAEZFYcrf5bIWIjgbmZvI38mfUTfQkv2iAntqn4fnpJ5UTn/btOEFuQhcz
jyhoMz4OO4y/aIqYOBsE43BgYAL92P6Y+E0ZalDN6FhOP7U/nDJMpP/50G/UTSQr/av9wZWC+WTu
wNAc0gV9PkucvB8TL/XNnZlYzYqmINr0skf0IDLA9F4EU1/EhympoJdGqEiryDnLoeiCIPRrcJLu
MSk9d2+Usb7CqzCtW4YWR4DHFcI1Bp+GiIODyXG6rJVz1zY18XJDuK3sjKQuM6nWsvScc8qT8rRj
KMpmrkC2ZRWMQmFAvlQ1cehzj+7X+tcSSRhYvIHuCk2UmsVRXVRFywphyKKKkmljWWTSYUE7tGbL
DCVm8dK9C7DYCiwKRImojbF/K2AXy0DUwyGXnXulD3CNI8a8aZ9Nm2mCDxFpMlxHyPmWCTKyimgn
IuTJbi+gRVHftfzEBZnqbZWCP1Ypv4750NXM5MVypqdAqecs6BwufhOFdz3tI8utxxV6x0q/sKkv
UdbjBFvSQ5V3HFo9v149NgloJ4pyqUUMeS279XnweDb/N1jg8LW8+HsfLt+fhn8wwf/6n/8PUoP1
X04bt83ra/Fj68Lb9s8L6Lp/2S6iWUNwqyNGmEVd/2ld+BAzBhsikPceO/YxFAaOEB0F9APeWrIn
zU+v4Lx/ZBBJRBPGVfZMv/EK/h2m+lG8wI7J5hVEDWH6LtQiFlAf7/NEoDXSwZgw6kv1hap81FEw
NmS7tYZLdhObOqnhg9gLadyOjNtaXZDS9VR64ZL4+ttJ6btpwPufVeUmAImPm+ueBMbzbowu2jxZ
GVVwSLEdTCMbnnK48ToYvpZx1FoP+4F2Uok3slWP5Jmt5WBd6amxHLzyIgtjghXLndVnx95Edw81
yA7sF6ZjC68iEq1+NvA/yw7FGIlLGOHv50iXYtjaAVofQMZE96kJA2NFJMX4VAX55Qxgi2efJHCe
MTwfo/RJhdC/mjN6ilVj3jXhqxqydeK59yIx8NJGJ6XbQbADTh/iybrLPGeDCXUtArC+SYqnQq6j
vFtCUjs0NTb0tPtSTekxLr29UZ1nIris+mlTKmvD/XxipN7pqHlfSa1am7b2mFnjQvb1ytHELqwT
vBvRdTi5sBxefAOaKouBRB1tSp4BXGwKjK2vL5vQXdpWvRtwhkq17vkGBSwchfzVg1SuyCr3i1PT
ozgwBaBWtS5lsMSDtPH8F8vKCFP5mmJIbzN37zfwMHj95xCcIgI2FzeHCtEaUc8nPq1Gld4b/mNW
8vPrJjSgaZWVAEOtZaVzMtJzZUR3w2sVDf8eIddl/aLFkYo8d+HhdJHmY2x9lVG0dDF22CFM+RIR
sbBfWhc/kksUCUDiWtNWMmZ+O63sxj2LlYSCRB8aoWWry6PWHcpKLEPsdfMvJ5VQRHvCJl16Itcj
VJsZ9ohwQ46LPH406n6VgoSriruRVR5bmn2h1KaJrWVM2E1rjysUWZsxeBxAuBIckAE7KvTnhhxf
YDs4LXD36OUqZ7NJpvuyaN/KiNF2JWk9ezLzAO7XZnosnW7PBXsb1MYht8uNKTD4ueWVozenIxoU
AlwYHflHbeQA9qozJHwrzn9ugjbYjbqLXaPDZUKwApAbktqEszGyfm2LCyGxR9m5dWIPOEaMsrto
fNTQKs+/iJheDe3IKhxSfuWVFYObi6Zrsv1uSsGCjY+XNtWg96UszDd0wvtoQlmeEmoJ4jmP9cck
KR4BYgIBafZgdtMXL+g1/JZDb9HdN8lDStU2KWu8iX1vZ0Tpsa7i16zL13qlnuzsqahcZaxEgZvb
JLj0ptQzcZsJrOvqWJMg36CElHaxLFE0Eu60K0ESDEo+9rYgCnQMj1JXRzSkO/YHNwECe4IUT0O9
u6DCfQkrZ921WNvxYWejuAySfCnr6Nrx+9tckPzTltOmEfEdgejuXSAnHHukYdP6NntIeidDhpna
nK2h8abK6zXIqIfJDM84iRYZdAYzGi9RT5B9CDZR+Vd/wB03B17+qsrMXvtX/lZffqwz50/8VmfO
bSvgefzEDledNbeF3yd0DNN1GCH8C4XD50G78FhycTOiIn4X4n0YtFOZoj+ebcHvF+fvXHOCL/95
0I4AZ7aNoNNDMMjE5fMtZxOcDefKMXdhXpCB1CX5UTZRULO79lChtlH+FCPBguqTG1dC4oJLR+Wt
prEc79qs669NDoFs3dVh8NaENnv7ykHdt7KnNDs4tUougtFvDmXoSqCUTP3gnXgYQ8ZXjkJcVZG4
imumM61o7+0ivLBFmaxsJV88BipObhSbmBFLaBdy0TN0oRION4oxjJZMe8nZubHnCU3EqIbXCK7E
PL1hF/YmuihfFX6/V60+qBW5MzLe5OwW2Q6kjRXcVdJJzsrWMg/8DtL8uRl6tu+LP+G593+p+Nk+
sQb5cZVMbMf3h35urhiR/UzyY/xlC2fe5P4t6/n80Nt0Y8R/zI0P8hSexe9jaVZLFjQdHUrVuxro
N2o7Xr9/P/VMXixERwxH+Ac16OenPk1kXJBJYuz8Kg6Wc6xD1HRvwWyN9+BTjCk5e96jlkYHbsxs
EYWKK9tOoeIH10bXz7a9Ck+LZqyLztJ5+tV5qdxoPQ1BuzC0ahtp9qkYYf4YCiNgQWo0N1YZdJhI
6wrqDi2QEbmHVC+uOy+9ox/70jod0aEpF/cAC39JTgQm+06/m1zjLGNGNHkDRvnmFCDupkKsMgTj
Jkj0I5CcdBkrY6ehQwUtexzCaisibLSR6TASat+CzL2zZHM2aay38WK1rb9i8/dQtKjlp0ptjbE4
JTr7ErMMAeQMTpL4ovesnYxxzzsPXIBI7aV3Mw7NGau4WyMJvkRIeFttOKuVtWKJd96M2enIkMoJ
RA6zSC6SbLqb6vI6Ce3byfQh6WiHPusvNCNm6R76W7gqj7YM7mXvTcuUeAgAMce6KU9NqpS0rCDq
eLWu9qlP59vETQbd2U0FuzB8EhBzOEzMtF8UY7arhkQ8OCk7vJ6Ih/OoKLDABwV5V5mldaeW6cCH
j5SbgLkx8VhEEkC70DlUms63NmFgTismT+FVPo4nutZ4KwPM2TKomgrzc3cn6/SE2AIbVAzFneRQ
VJOItiHZitQK9cYstGNFqPDWNokC6Yk+WJfEIDhZba+HNGFp72nOpZf2zdVYYlLYsEqA4g8xxrqt
TCPAWjtM6MY2hUlC3x9wBjF9+dXde4yLr2X24yH0/mnfbl4OIQbFzn9WXP8e8cD/Ql74ny3XxxGP
4EhgK0YH6lh88scziE0b8kBr1h7+9hmkz2fMx/4S+pPJwoyyAHUqE+N/nUFEg7KdAY2xswvtpohT
BesiWsPV6ZlQJrdpzxvsEbsbKmjZZkFeIekYTYqlsQ6ORkAgmq7feaE6VogvZCIeUWnf+EN+1k/m
uq/jJ4Jh7sISQoUWn6uqgfqbr7t5hJxi9IuH8TRv8msnrJ6om2eyrM1LGB4Zc7yWA5nJjfNa5XCe
gXn2fQ9YIW9O0p6QKygcgeduyqmE3DxNDt5NkHh5ph2q2kDo4S2V36YrPR2P7H9mQPdsoyms7Clw
cz+gki8F5kLnrkrhGESgqt5nLBOA0mca302Zx1Ao+8jkpQSmR+6MkvsKkZvmEJsp7bUkKZg+d4qM
Fbd2fc7PUqI4GxH5zGVG2wDr0LrkNm7y5MKaC5Ein9JhEYaGvND1yj4opSdnTW4+sJtcjG7PUBbi
izza8ql8PzbC+QTp5rNEzKdKHZjtfTk85pw1ud3Dn54rmfdzqHw/k8Dqwg2bDyp3PrLy2rKHP+M9
/qVU5aR5ffnZ4oddzcdiApkv9GhuEYeNDXzoDxU0QjHbImxg3mLPr/g3pQorbv4odzt7bu76z3Mi
GxEZZYYO9XIeFP1OAf0uH//3a0wYAq4123qf1X4uJYwW3asBcXiX6hY7l3bAC8ZdGEMTsTxthJFb
eRf2mILJZM/JWDKEvTNLmxpTkHzml/Axq6EZjUurZaGwKqR6KSMRMxAZ7DFBj+qV8qpK7YCUk87G
mYUAh8xXjBo3yUSScGePvXUQ5JvzEhrGsM4CLzo1BBaZKGovK/wqWweb9t0wR1aVqYmbhrGtdEci
6hjkinmiK+bZbh7F3spPMYD5dRecsnqicA5DfVOXMEbKeTjMpRxuJfPiirkxQjdvqc+jZDUPldEh
sIOdB81sOUgEeB8+z2NoNGjHtAm9vZUGz0GgvQwtfF2wMVC8cMEs6t6BA0PVs02Yqy0A1EWbsgxY
8mjeHUAisck8aC3MUDZaEezaBEdH1PEa5vhISAyJCRKkbCOF6ynjSGuMNN+g0qFx+/9/TmvQ8P33
Tcnx9fWH7hUR1z/v3iwTw/9NeYQeiA51tpF9G9L6SE+QkTCu+c/b9/3lY0jL8oClq0MaBhZcyu/v
hbyF5wyhqTfPVZms/s7LZ4ofLlGYDCa3PixP/pPGvJH5OKR1PDIZC1ItdoOme+wnmxxkOo6DBZFj
/rU7dPFFgj5sCy+d9aHbKOlsnCqpYAcV+rUpffOibHILZRfiqdoQwyZ1ayjVRXEfVAaezco/ukAY
zYwdYD9Adc1ybwT+pr8pLVjpSfwcdcUxBDHLMPEZvTsD2SJC8zRXzwi3LCtmDIl2ZyFj/pBex8fA
Gl/D1I13w8iCNGoloPeSxGO72GaIpElNPRBKfey5QxsXOq3jPk1B8Jor8Vbb4bk5DjeDaZxZStsr
KapVrJX36EtWcZQjB3GKG77QjrXtM4lV3roboqMQAP2U48AdZEJcjOU2aUIY0iO/Jy1khYEuRVhg
IQM48lK6L6XS78IKTUkcweN+SVTVLhjhXqW2dfTHNyfOMJT6q76veubI6VXaqRtZu+eKHLouQJut
NeZhcNizRpLK29fBQrhhVu0KLX6xcnGvWAv1gI58RCWkww7cnURwRiYJDhQMdXWSB7W5yqFmepa2
Vka2zPxxHaiRxCtHO4NbuOf/2EvIYBKaP2SH6zpDJ9+745dGvolAHnQPViYrqHx8aXOprZtUXc2G
XzsZ116fnAWVWxMl453a0BiAXqcUVPW6zDtmbGyvignjQ7h1zRigeUwKVbFpO3noCwI9puxckSwH
GoBAQY7L1LMQsHivfuq89kAquqBnWVv3Fz3+Ph7HGhuzhdo1PQXOTqJtfWuWPlaIZhEoMGsW1wJ3
hG3v9DBfkSpVa92yHq6HToEHfNKJ/mzCvV3GhMNBGQ0IuAv0E5gzG5lsfNAdjQbHKuuQ4kvgaxP6
ImAZSb0ORQuBBuyj/9XrONWFWCds/xW/1qF987Ib/hlPeBZnPhR5GaJ9qqjyfJQAJoHxwkQtWN8Z
I/y0Vu3d6XJeyRWZsUlb8t/g8zvuchwfm3Kip8xw9UE6zoiTJwur4z1UU7ND9bxM7UcdunJaPFYk
hHcqfYmkemh4blqVICxE89zzrIfTNVXeoSkl/FufmutLY89sdMZFPh5DNw/xebY8oTaOEyNrwkWT
af0y47tMGmJoBr/pV2rQ5RV0IaBVSf9iKuG8ykAcDDs8+xOuA5t+5r9fB1ddG702b2XD1fhatHE7
nrz8n/9F9LXloGj551ZAdTgbrwy6K5x1dDGc799mmuZfnOxwHVAWQl/gSP50KxgUY4xbzHnII+jw
vt8K1Ao2ylDgNQx/+KzfGe/M98u/WivgjTgP+Dr0Vtwzn28Ff9CAh0So1i2lzH0Qieq8SU2BQ8YG
D35e6BBOV5anHtwggCceDlf2LAzrtGJDQRYvE5/stTHYFqDXhPROK5Ev/bjdFOjKJhGk2xal2TBL
zgh2P/VnEZpAjdbHFvE0g7izyC0wsAgbY/LUAZFhELMN7Ak126xrKxv9wcejXA4jihaXnCHbMi+w
Z7Em6mSzNBDIWRpDfKO/Kwdv12sZ3lWKRTKXIKzjUYrSdK8iojTL6bxIEqh11EWGtUxrCKktleBS
ExmcqRbeqgXhxAxrfMgop8E7cg7oQn2BUCEfm8lDYhNWpbxIklyFq8RWmMLqkPhk4FXCwB7B/JQ2
jfQReLy1LPaxlgLBisrHyag7dEohEmIBj6AXI6eoRkCBwp+8SMzoZbSRA7ZCPCREkS9wchF+kriv
wO7jZawpFKA+LBaQ89eMRE6V8G9lk8ymNvNgNM024UJ0K3FiWgAbVO+faQAlSCyF/6OecG+eN1Z0
zV8rlAXJfE7V3rgRtdfA7rFPvXgWMM4BUmCtb6wBgEsYVA73fr7v6AVj8qiKxiXtogov0lJkJ2Va
b0XXPo2GdjZa/dcwnIh9LVMiqBpna9vsTkH17FOtx8Dwf8k7j+W4kW2LfhFuwJvhK5Q39H6CICUS
3psE8PVvJdVsUVJ3R2isyR1cRbElFpB5zN5rw+kiVssmeZKHCxP0VKVwNtK1WzQj2Dw2cIoFqxkt
U+GTsHEbyMCvquqQGFnhNgzB2GVlcROkbFz0OgLNF6lvekn0U2OTOJZ04bxmh7gXFrdbRcXLVwP7
bhGgiRr/iJNMHh//fpLdIwHqw+dfjzH5sY8BkRxFy/ELQBkYsM7nYwzxtOZiM9L/JsF/6iwNaT9F
B8S2ANPqJwUCYkP+xHCoeQ0ZgfdbneU3xeCPrSVaV2mDRgpEL/tzMoOtuE4+lwGm1JDAsqUCvsRC
2Zd/nbxw09jFmdlFe7tD3+YUqaXxIKGls8pJI/cMwDY653p4mCc4gF2vg0TSczqukvWrkZtHR7At
juteHn97kcmbu75Av0cWTHLuEDoSIOid4mNkfR3K/DQ1GmWc2ERldJuP3etoNXfm7FTPFnc5CTki
WDul8jp1zdHWiVUvp9Y3KnFA7OjPzmCv8pLzoc0TFjIjAqRuuBlM5qDs16Ms3Vhecq5F1iIPsqOI
rZVOJxqlzqZSWtSMswV1Twi9d5cZi6itKjTAqA0D6DpYIZ1mjdrvzTjbd2q9bYEko9x5HCnvFF0s
26xZzam5dNvx0Ir5sXHAwzbVqqwhwHanduh8Q7euTBtmWEQxVzj8nMF+bB3loW4KcFhiV1jBGrni
Iu02fdM/TKF1pUUzGabqpksm32wfx8HcVGm8DRXvKSE0toEA1I4We7Q0WRZ6uJ5hqYawqookvy80
0NtVQxwQwDNpyKTCEsGTE1lLTfCN1IiW8v4i17NzT1U2o1kecI1cdW1/IbzhYISkearYUeNg64wN
VLHh2mrCXTYhPZ7MJZYMBmG3tdIdImD9ITNu5JnzcmqBdArjLFCKvcOwmgDOgXwpDMr8U2Mlep4U
fnAR9XLC7aeNe7KNdBOr6iFuIibaDLYM4Z2LFjZ32u6yPlxxz98aYMISE4675uB+zX10oSAbQ/Dt
yrbPnyoDlZaZXYUFOoisrPGCYV51MLGqmFl7TK0V5lZVYbDuKI1fYHtlXHFsscFq2GF1bLExULEJ
m2w5WwDF8/UwnegKF+X01k/3GcZaQ/5yMdqSX7uKuX3CrmeP364nLKhFql1UGHRJBjhVGHYbjLtD
0lFvVndl5gIiTglU7ndNNqKPcC4zsrlbDMAZRmA25r5g19KSVAj3dVXZPXY9UicxEEcYiTUMxQJj
sRLjMO7c8MzMjH6RS/PxXGcjyXXSkZzhTW7wKCd4lW24OT3WZRzMzD6WM45mTOC8ljB2Wml2Hoqy
XP0JparFwfofBzyJMK/tP5zvfOrjfFcxp7qc1Y4JQFiaWb6XqYg8sbNic2P189ch/n1yCMnRlGhv
qVr/XqHKUpJNPRWv+T7S+I0KVVeleOzHo12Gg2gmUjXssajgfqxQA6MLet1t7G2cTHixnbNSN45h
bR0cWH5ta9XLUg2W5JlDDMiCVaga9wNQwJB0CuECbE4mdBsp8RkwVZoLo1XO7SB9LVVESIigidlu
r5XM2lFiBiQhdAqi6PlYxYqLU5z3wxYkUM6BuK0SlfiGQkOBI71i8BSF1sbXgRkBuAa9iKY0W81K
dNBm7zUtrOceZqNhIVXT3WFXhQHrxNlU060hGN+vLG6XkQBVJcFSAhPH3DWOezNq094r9Ye6Vd5Q
j4+QoiJySqWXliSep1l3bxvBJo+3DK6Um5956XgZBk3tIwOsj8kk8q+kub/B9JLpEPwaIix8o9f7
Vi/DMyWkrI36s7YFXDaMjfIc5+1ZpiIT9yTnrAF41pKlLCQBrQGFNmLiRwsGII3JxhVXGnmqLtLS
ogGtljH8YUzbdEvPYYeHAmLwC8BssZ0SxjJVxcqw4gdNiZLzqUqiC8VOuHuSce3xobUemcqxE42x
qcHCNb3zhsz4PmsiUlvoCHDYnYMLhdRgsegzQCzsLWmIqrFjYs/TbwPJH1ICYfpN7FXrEDgRWdSH
GFiRKr2OYXVepmO67Fh/oOOXaKPQOpajdWuDPBJ5tu9BIMV8CzpIpFxnHowZ6Ws3Vi9oiWMfYRUM
asyU3jtRSbKV+qqnDE66vSu5S3kcIZdLyRdxZnNV2slW9ICa7CF3N5ODkhDGEGqvJHdv8qx7whLT
En6SnfUUCaoZv8VS8VQO/V6XxQUJf3cFFYenZEq8SYK4Rewldf9EnSLTGkAA2GphYUGoHyGAX7bW
eN5I34BBksYiqQlskZ6CCnNBBA54CWj1ocZ3oOI/UGJpRMCRkEhrAkloLy5Fua8GI2xyaWBQnWEb
4WgIpLUB24HwLWl3cKTxIYiLuy6pB8Dlyob0VGvt4ZIw52GbC/NmLEOCH6WRAurkeGO6vXhkuq/+
ESsd6fr994P54hWW9j9sZuWn/jqYmSpzinLy/U0M+vtgxnxMAc0wl/6dKQIaqO/zA5szm7Oc+YHz
4XX8OJ3hljFlNrAko6Z6D6T+jdNZzrt/PJzRKaPGAlcjbwHQkj8ezrNhhXMHEWMbq6aRnvcaYOhT
Pufxug/6SDUWiWHVT1PZeQQzmkbnXpaj5r2aw5wtK48kxyolyy9gsttjwi097+UPuM9pZf7rsfm/
7DmXmR2/3Ojvn/t4cDy+Z7mLsKFN8W1/utGla53REQo2Nlt0bbLP+36j64jJmS5JW7uL1vzztY6h
jB9pGeRsoEp1f2fw9GtiB651sm/RSSJkoqf8ae6EZaRmvpVNW1Z7ubWKm9F1Xup+eHZae1wP2KSb
SHkcpG+aaWa1cPNMXbEsm9AGk/mYtewXQkf6TxZtTcRWrpjWLUuu0XlI7KR1gC0MWgiK/M1UWlEf
VDUxCOSiYcpPQ+Ql6z/hOZM7oH8/nvzn9l+sht8LR3kIySb+GzWWIvD7yusdSQD4wyCcHXvC52fs
vw4nbESMIz1HI9aCWu93DicW4T8fTkhG0ZNKzze4Fp7zzxuvLEjatouKaRvplpFe9o6ej2eoFfre
IZwwd5mfNRV9fo+jLIcogqPyPn5/eDRikPQ/Q11k/KfC8QpRbwne/JeziNHO90vs/cDhOdHQlcpZ
D7fIxxAc6h2rD44TTcoCfrjEYJfRDWBcATCMpFHebx+XGAQNKQbm/8NEKmfnv/Wc8Jj+/JzwjPDX
QDDJaEuKKT8/J5ORlX0MNWzLvqtuN7Yh2hAXZpnEOWzZxhxWfV8owRMuB0xZrdcGryUgPAkbxmDp
ZijpVCpsbNfMQMopiIq9agWmexNqk/8nnDPefypbls9D/PWfCiGcfX8/Qy4PinxIQM/xRX2jtH5/
hqRKhUIHA4kl77rPZ40qX3wHjaaj6XS4Pz5DbAv4UX89er/1DDGw/OkhQrjOCFISnNjnvysDPj9E
jMqCOIWlufXgt5/USm3cldnLeVEfB0hDa7bMYIvJTnKbcZ5OOOFJzBlxSxBkEtxZ7sjCMG5qk/xz
lhZXk+ENbDHT/mHQnAStaAMjXwlTAonLSF9NtYcfo6QnLQbYR+yFT+hsa669/rZj6nWWDXawUJG0
CrM4y9llbGtdTItyJMo10BTAaUQeruamaPejxi6kwMC1MGwlWenG9Nb08SkAf3cSphuh/AwL9J7R
cym8h2YgNsMq6H0is+z5H69axEKEu1ykJ9tKD0WI26tVTM8voCkPKU32UNYD8pwwQ6GaEpY3HKfO
wkCl8+uggYh8G+D9acxDZWHjgPRDUeT8VRnopzObiHIIRp8tGiNH6toXktXJyZbEKIb/L6pkSMWO
Wq4NpTZ2SmrfaCOkqaDpLwOlPiSO0m512UGHKSE39cB4Fro4ODsuIr/r6P86CbJKJdJqknCrSmKu
6nfiVew16pqdOiRYycPKJRnLloyswQ2NQws2q5b8rFqStKzOQCEn6Vqz5GwNLdm4aa78CRUtZv//
qjTgefxazb5/5ns1q+JYhIv8fhMAO/37BqEC4VYBkkFpioj+3TXyUc1a/9PRrjvcECwhgDdxJX3c
IOb/XBYPrsynkyJ5tPW/U2nYss/5YUiFNRPdHXcVhE7KoZ/6oCFSnDFmMLnNevtanequP/ewCpY7
+B9PhY3ezFHjJ8V19840r2nboAsM2tepCaN9w6Z36RRetLKsiMgr01H2oe0c4ik/1wqx7DwVXsis
3U/teFfagJOx5155GhEhalddZAH7soYsHEZZdXrsajWU6hTsje1sfh3bCXVBGhIbFUR3A/7DAHzn
ENfPieGgeOnJR4tCJKtgipbNwPzejS5TXtQ8Vx4LV8MFbRkKvM744OX9Te4VtzRwZ2GnkCXtPoMP
QV0CmE2BK6lEr16RHdlZSxTkk6hbPFrOnRA2WWbjRhjEZ9nWIS976Jjzvkvrpd5lq1SwwIudpUJy
ysJUVJgk7k4tnVVka4eZ3E6Q1CYRWOaOqOtyadVI7EVYPNfhvG2G5FCFED3VGE5NE36t2vjKUklD
cV08iXE/yF+deZGRUaKnyarqg4e+qE9D6gTH3kZ/H5nz1zIUg88eiEB3i+mVBoJC1Rq/j5VC+zJ7
DJ20cWxWU3FmV2jRB7M/zS6ZW5JeqqZtvg4y7Hd8j/2iqIW30IeILNfSXKk4IPzU6R/Tln8PoP5m
zZiblHlXXQ5q52eK96LU4kIY03mnmLFvNibhbVjCxZBuSMPbhhZGPscubr2gPyiGshFqsFNrLV50
caCuumqAjeEKY1N2wS7J8o2k9UKfyy4spSX7Q3nRnfRFccgphjEv5uJKtNmayeGpGtvDlKNK1KB3
dgmxo9YavutptpyovfgDyhYsfP91aG36OPtn/Yf83PeDy8KYhtP6ry78+8H1XtGgq1dxYkvcymd6
AkMagArMVoBSSQEIFc3HwQVGUlJdwNVTqjo6f/Q7B9cv8xu6fZvxPTo/jQG/nDx9rlrMstXSDCzt
tnDVGJ3Z1Mb2ygZ7qe4kBRgHmxXdRt8Iz1lrSd4zrPWEySBBEwQCekJ7KtLcTVd5iq8NWfm3wvhP
eHyklubfu+tzstvDf7j15Kc+Hh4kpfQ5xFQZ1kdh+72/1jFEcKUxAv9LV/Rx6/Hw0Kpa3G9MAL9d
iJ8eHiTeKLn/Ggv9Vn+ty/75x0sPvRC9tcYNCmZQ/WkzM7CVc9WgEtuiUanvOnsIe/aHwwA4Pwmt
fDnEQ3+XDLVr77vZHf1aTvwGtTUC4kta69aLLY5XdOesi+VAR7W7xqcZ9/bzOzqvwpkNS08PRz+R
cD30k8naVCZnywJdu5gkhC+VOL4/4XGTrph/f9yuu+cim3i0ftaq8am/Hjd5IKFTosly4QzSk//Q
ptMh4zhUGSkyzZH118fjJntxBoMOsud3su0PZxVrO3ny6ZRGnuzgf+esMviP/PS8yQdbNVSIUohR
fh42k8quu0k5jNB/QiLbLKVbzoqH3d5hBZHn6gN/ewQNrV37JcDJV8fBrOfVln1pBIq2Nao5W4f1
hAkGlx+RFIFvgJ5+EH1Z7Wb88fC3yYzkok2XTgtjtp+mCkxcCSLayFGTivzN1ApzEaXEZ/TIqI+N
l32BbwQknKzuNLTDld6aBKsZPPz9HJPBEeej3xIyTMRP/xjTHyIrqJlk9mV5al2hGbQmMyv/1sUe
ZODbGTZmm6HnDUIMDkrQr/Qm0ZZazdKrHkJ7ISwsgMjG7+zUeCoN9GFhX6yNoI8JNINv43oBWl2R
tr4QKGrbAmM+L6C5IlFjG4ngdYoU0BZFSHJZFL/kNcVGyb95ZVfzFy/hF5AbHbnGcLjLoYmW3mjv
AVlA5NbDW1tJHVjZ8VUGPnthl+YGvVqDG6u9QUdcbuN2eJ5sTM51jQ3CKtAzwDu/1iQVfjav+aeQ
GJKa57oxX5OmdFeVMrcjOi8FcR/0u4LwOJTZzdjsGP8YL6kWgrittC/FUcttpF8D8t2mtG8Uo4+X
oo7Uo2WMDqGSwbU1TEet74jcic0LtLnHosxsvwZRscCcdTUKejxAUchhM+rlqgX6VVvtste7o2Wq
BTiKqvYTZbqONecUCp6VPrMJO0qGae2xZzv8EYcMb/d/HTI0cu0/HDJ86tMhAxTXprqxf7JJcP6Y
bCVY9av0Uvwvn/o4ZFhocfbQY9lIHr+dPx932nutxAIKxcHvm/wlSufHMwYxGn5GXeaX4ZVy5Rn0
CU03z+ng4XTWt3Hfkf5LhmF/qjOjzs7stqExy8xE1Y9F0GrqmVIWVn/OViYZT6JJDKYL+Nzi86qK
52nzRzwu/zk8vu6JyP2Hp+X75Fg+EtjSMKbRV78b1/7u+/kjlgQ2xQ+/YLnH5Jv89LTwAYbHrCUl
tfXTlSTXnwR/esx2vtngfuNGkvODnx4WBIce7h2WDC6jBvnnnx6WrsTtOSq9tVV10mTNKp0WWjir
/hxYxk0QlQz0UPz5tOQFitYyQI6f4Fkn1WtdhGayUjzQ5FOSkUVZ5cNZTtVNPKnpG15bLXoH/TEd
n1iIykr9zlS3WSfcVdJglcObzQK17Yut7RLDGHuMrUIVzl9OlsRm9jwd11v1GGrKtKwb1/OtqbgB
jLjTg4K5nIkJPSzXXo7CpK9C9Toht/eyxoaz6Q3xkA+zupgz01tUYf2U5mTY92g9lrnmXDHgUM8s
e7oEt1bsjco6y8mPW5QkfxD3OBE1rw5PgQVv2Qjdvr4YUTOMF04kGrhgQ18WT2hMNC6zUPcujGmw
X0Og7vusJSB6EcJW4V86nzJjLPaWNjgM35p0oYbpOVZje1uySV7qPVjAdW6Gug3Bp/SeqSORQfYJ
AhupglE89DBRPhOQWWJdRSnDfTgsJsQzEyKaVs4CXamrQRYxbiukNi6Sm6xg6IcEJyyRd67/hLfX
/s+x/eOzTPv59fWVn/p+2DNhp1lEwEX593lsx+uLd5yZHKrhj97m++v7nh5JThJTezRnvNnfD3vp
mJDzPoc1Na3zb1WU72O5HzoYOQFEVMZ/hU6JOvbHF3jC+BSkSmRs22QbIgxGrBNcuzmhaGP+6JpB
umCAtHTTKod3N33RtexCSwWOAHMtmCRphIItSkdfVpaxHDJlxdKKhHFdOjyLCG5F0TdkfKjrNsfz
o8WqX0+8K56XPDC1nxZmW62HVPVHZuzuZEO16uMvelcivonvraK9GjFGKUawYOx4XVrR18HK7vCF
86H50hDl3ku6nRePnW+VoYqTLlyNbbknXOc+nqjrVHCDdg5KU4sHVhDhMZim4IFB/96OJsDN3SW/
gS/ErO2dJDzkjNZJ5V5mrvrQDWTE6OOywqayUeA+4Pe7dIjIcUlOWeoKIugAuVCuKLuIPDhzTo5l
kO/TKDlk8rjA1U3werBW5SHSNbpP1fs2cLTUFNbk+nK+aN3cbKQjIB2mVeIYd1OlXcUeGVOCEISi
zqI1WK1jM5MOFNuLXBSbyNDRwSXMywL6RDNchqDiu1Lb1hox3iT9bGOt9vuyUbFO5Y/cHbshjaBa
9Ue7wXg/Nvotv4/TOBfrqhofmqBZ1na7rfr85CgcEVIwkCAY1u/ywLoPtYyFgzxpU3nmhvNwF2fw
tD23XKXDsKiJ0Y0mUBeW92RHMUEbHGHIDNaDQyJ8CARkJgcIHQxBRNGZTQy7YrZ+0SaHIQSMT6Vj
Lml0lrkwztOiPBoi2fVOcjEN1Sap9VNPNk4WTqxlRpjfrGG7RYDpt+2r87xGB5y4l7ZrrupAimdG
qAharUMAH+J7TRmxvhTmlxF0gi9MZBNuJdNOCRY6a+rmjUZbA12JCVPBRQk0WhQ8gKs5NjBfF54J
G63SlfotCEK+89Q5BdWIt7+Oz+qkS7Z60bUre4qnG8ZAAZDdhGHmn3Bkyp75P+rjL2X3jxgsS37u
r0OThQYpbwBS302/36S136c+SGbwg9EFS1HFj204Xbj6TbTzDmn9ODLN/yHBkNYIDQiaPIZ/58hE
+PtzzWPBm4S2hbADQTAI5x+PzBaBl664Ji+NlvGYMnN3TmVX6C+RnS8nJtMEVMqLOH/qePAb72VE
fttAe4ibp0yn+snvS2wIcXjZcEvbvE5qdVbV95791Rq/KBwDAYEVGLy8/q4Q81KlEW3TZlEmd8p8
NhKCoutvFqBRMhJS/UGhc/Pml765SVCDWsZVFFzG6V5NL+x55wbKciRZN3qdsx2ZXnV5AMDsz9o+
TS9MFQWn+zAPpJcRXC2iN4vWs0ouleDSqs5ma59CeIYtMD6ab7ky+Yq9S+tXu0XTjgC4gVBPMlMf
3ojWouLLFjY/OipYQ5TtQk1fbDYgUFeL+X5gCRF1oW8bX3LCIGz9Og2DRUyWbRHDxLSfgoa9ZH2d
G4fRvnVImM3Km0JD6mS/GGxI7fkEHHZRGC9anvhqfKGGzykag+wl1Cdix9OFp921xbPeYR2rUlbO
lwLLZ8hUhLJqoer7aDg1zc0cP4Lq0PsvbkB4LYTEcb4wy6PaJKDG7tjIrsvmPob5I2wCr64Gyaon
79uOPJ/Zi587j6449coxjLHJsGpRbir9foxeYEdzML2U+s6admGlLJTqJk7P1f7KsY92TCv17Iiv
hjNBzO/X+fSEAliSK9tLM3nRtRvp/I2ZDIT9CUkt7CdlW01Xg4Oi2DhH5U0Y6T6YGQuI1955mE1S
tpDh2uw3ioEIOe1ojLspvZ4nKkwHXnX6ZBdXZX2RD2LZRA+2sTT7EfgBrpCTGp8rHdza6glBLeuT
fhmCT/QCdGdYogcQluTGVQXfrVECHap9KzhW1aNrC1zpLKvnl5IvK5eR6vBQDNMPlQfLObnudTTd
1dpJFQEenHiRQjAs4ufZvhXYe8riLcDPG063qR4SlcqX495x4TOemfm5zXLUtxqBKZr6oqSJj9/X
z+yV5Ty3SeyPw31vXfaM3jPVWo7sf/T6ZZj4+aCxMs3cTOZjxeqsMy7CSN0Nxl0siD/4mod7w76K
OLfZT/hJXvMa7k3lARWmr5JE5ihEtfCv1flGy6ugv4rzDEhougxhfDtQOI2k3uU8HBU5Bu5426d3
AxROS72vx8pX+53Kb4GwqZXDGz63I5zM8yF7aNRmkTBKMZtXxb5J860+P+BaD41q2SfXs/MqircZ
1x/pEAu1eMxSvDT6ToshfirHeHysyteWLy6XezLH22j1i+Fuq6RYJdHTyNcbZtM6HgK/a3dmdmE7
G+5/EfR7UWkHMpl8m/xrfTfont8npwSIqFN98epzzZz3cXKCMwu6faCuu5my8qwQT8V8MHrvELR4
xa4qzNGJ3fqJyyzO0TaiOrgRf/dT7HnrNju4QbJyzGzphceSBPEgWDaayQ+8lj0QBSQKf7mwTfCL
aTSE4dJM0nXds4RMHgylwLVab4B3yndZkH2NuhEuyTKcL8F0btqYhnGkGMqeSZ/ddP1dZ0NbV2Z/
SkGRFWcpbIJe8tCQuxdtSfBevPQ8VCJFt7Cmp5g/zsdDWj2X4Zcqs5iOUiYVO9E9RN11al7FjrkM
eaIoHuIUAFj+VoFKx/8UwdnMvVcCwNfOBBsFAui0m5TXBtpPm5WroX91QMD1CnFzU+eapIbUS9dT
5qehFd4q6/XbwhkeSM8u8HVq5nrQOss3UVAtwsl880Syd5NsmVTCXuOPXyTKWRXpvNFYZWtR7CJj
OswWYvyk8mvdw2FfnAot911itQvyaGeZb0V2cVgQj+vN+wm2U2Oay94WnL19hjE3wfVew7dN17iR
tjb5xPowLAO3vkqSPUYPLqE2OZ/7fFd61JzxTd0aq6EqlmSce19IPMm+GI1Qd6ox5McRFnbLNFfx
lOs6bJda9WYm1tGYwTlS1XYTXDn6cRlQNtskQsJT0jpjgaZlHSXDqo7ny7EMGLk224gTX3Lqw3st
JxAN+b2mfK1d2gH3LpSONU4iy1kbGqYmcitLEXO8hMZLkg3nkc14t6j1q6GB1a0isFm1Y3iWqL1Y
O21/Nyv6jRJS5WWZz5vsO612qYyKu+pawMYrwsBkwBnAYTIBYpPR7iSSIYImURaP6mDmf0SXK6XJ
/16yncqyef21yZUf+l6vwbInRPr7luND3UgpBz2J7RjbFHwR0qz/94xKhoBR4+Gd/RYI+GlGZSF1
Q2LtYcn6y4z1G0MqzWOB+OOUiuWhDfQJSBsofv6bP1ZsLkb2JlGJqig6xV7qBjXaF7BIMOIROoDU
37k6t0c4qAAiBnJMA5ckLi9VjrrSnDQ3fDSkcEIvborZvrAVmL2zsLNFkDrqokRu0UbJ1xFpw7LI
8ZuW7hlYL4At1bMplRqR1Gz0nb1z1GxTM/BfNrZyH9CaGUg9Zo2zWPSKHxnFgRXh1yAblkjWD4AU
MXiNG4yzqyqJn83SPCqNuCZSEzR4cswQm5iITqxQWcEa2FuIUcIOl6XlEAiGSKUTN3UTHUapXkkb
DQB/nNzjqTxBajiMnYZjAePXXB7mpj12dlb6KsRC0OPtMxPibY9SZvIOUelc4jm8CAvygwgILf0W
X+ci1ufyVhcFCrsS5n9NJtiyikfF1ztRLpweZhNNs0ryqdbtijmo/L4Q2SKfE3cJbDu/SasJaMsQ
1ZazqM0cgsAokRzKaASksNnC1yW0o8hFs3QlzMOTWA/Nydeii5YzU7IVTrJTCxekHwmYRZYGHrtN
N+QYLgt9yHD1lE82uA/da+BUC20feTbgaUE12ZVXahyvTFFSCLpMt0fGie42mabLsanWZJVt2qF6
bXuQBpUBItrLB3VtDCYHDOkGDAY1fqZRpPDHszNHGdHMhugfJ28xDf2xjAflUROR+0AqCo5fpw1d
a08rvSFlrTsOcckHo/g+BOHlh5b1RZh9BhuLwkTx+N7Ldhl3BQFEAwPTpkFdqPYeyx4nvg+q6K62
yLEajWRcOYEz74LUVSn7yVP1yvLJ6JvTHPRvSRgPvimcfMMGuiOGHU9yRQs/VOVAk5utaVsj4lWL
qywZC7+thnOrgchnWHbgszGER5nnYoW66YtVDTn6xSxfWkm817oC21NJFxLXwXYom3XXBLEvUnOd
uCRQke1U+6M1Mfb0tug4D30D76aySix7uFz2f0CPbNq0jP9+4P4fhcuvU8X3D30/cFF9A4Ji7P5t
jP95KcDYnww1djhS7vt5hSTFgEjPXUypnLo/iwEZNrKPoqmVQSb677TIkmrwy3nL0Y7zClwCm1VO
9s9bgQCenoUAcNhOblzz3RNxlDRqDjpjto9NOw07POPGWUormi3UvHpxeDRWdqAHR/Ayjm+Es7lO
jf4c4eoEW2B4m7op3jt6NByQhem+3o7nepsO+6LKs4t0lIWUM7iUeh5a2wQt8MISZbeI2spZ62XD
bFMDp0vzdde56rjqm3I6Mygmz+wBv6lUxS9mK7+uRG1fGWFMRHc1W49hSnS220X2JtN6gw6PHWgq
t6GD3ItGckOasCrNWvWljynaulGQZxK2x1zuVYuo4h8/E7sMde8SX6qy1mL7qp4iolRFaMN2b44J
q1pV7mw7Sxxn4V7bcps7yr1upXBVoEa6w+N423g5Iz0Ui2vmJcZLMJmX7iTe2MLl2y5G6NeXyXkQ
20fAvsRFKM4NvBKV+Sed9yBC5rhkKoMFaMc0GZ+UnPrx0irNWISLP+CNfJ97//sbuX1uiteu+7UI
kuPyj3fSJQoIagG+Mpwf8j37+52kCGI8jSwW+/aHVfxj0k8RRBodw6xvDBDpEvoYW1n/k74wSUii
eOGDvzfpfxey/TDph35HQYURSZOGE8nS/vxSVnMQK9wA3RaSavE1McYsWCpNauztXHcYP+T1axUS
MlqazH1Kxs1OcgSFsDf68IuVT/OJAJFioVfKUzG4HOZWHqPw4IZE6zku6hw1qRhsqijYQmoxe9te
NSZ/EtWrGHroGUkV+AMShUVmNvsoDTeBEpxB1E5Xg07wkGdu2eM9iGKGszxoe/QqXMbG5ZSBpVOz
XV5pW0bPWzXALW3T73T2PgIEwY2WmWQBmq+6MGlgY+BqWfolyeOvosxue2Dv+aTcjpN7jqsvcdaI
p9K1TZraUrXE25Rp2j7u+6/o/opFY8/1QnWdQ6L3Z3EeXUxjd9aikFEj7WH2pnHh2eNDnnrbLK7i
hVPGHaIYSBrqmDyGsb2zK/EwDYS/kpC2yPpkXuC+WunC1tYQH/SFUgioaTUbPJ1ZVsEuo43iXYoL
YlETYXZWT/rkF0Wlr1z+wdA5y2nhmX11yim6tg7nx8pTjGinmRO5EJV3YPDI1DugSxJTPqySGX2Y
XTB6mUP1rs1wAwSxs86y0CX9Bf6h8kJFMg+nUAkmqDhVlZ0IezbIw7YM8qbVOrnVJiO/LmIxrtIe
mF0ui7dGlnGBLOgYAzDAs1Fpl7Lcq2ThN8sSUJPFoN0a8c7WQhzpskr8E44WnZbn34+W0+uXNHst
GM+Gvx4v8qN/HS9sC9F/6Mi/pF3U+wGjpr3ja20Jrn2fe386W1gJayi1v6W68tO+ny38v877MFzO
0H+nu5K03Z9ue+xDRB9xUFEdahbLys8Hy+gFrpYliUr2d3sTmraAM0M8FiCTatmKtFqOfbCvojI7
eXYyQP8xIrWT3Jok3w11EXXwCcRzDUjBCpxVTpJhsp7L0kLIFqvNWZsm2EjYsehnsAwCxOQOIaBC
LItxIOqwK92OWbp9FUDTXVXq0K7MUmmWGGUH0CywEqN3tG77jtkdrYJdZAIiFqG7c6V2db93wWCn
ic59DBsbGeeRv7Pid3OWk0yk1pucBa1vDG6xaoC+x4mghigDQiuMaFlltbfwoupAqzAurRLCp+2E
oJC8fOFNiiQZjU+ORgqzMGlQegnHN62AyZjUy2fK9CVpGE/2ZilWit07cHAqwbwZnDehShs9GEaf
WVe5Mk1QGSYJzyyxrkIxZn7YIbHxpmEme3QM+sWozOESeV25qidBguFQ1AdRagzlqnI6IFdTF0Mv
dAZ7GieGqT7YTlcsrN5jTNjFxVbJrb1Taf9P3pk1x200a/qvTJx7eLAvE3PORaN3ks19kW4QFEUB
BaCw779+nqI/Wotlx+haEQ6HJbqpVhOVlZnvRmp2wh48agb/2PsIAnLbWbaVAaPVGCw4DW2DQ2or
XvSMABnV/pXnWEHIu7qKMEUTMPyusLbci9HTzsZggTf3O1QBpSP/5yqwf87Fl+fp7xVAvey9wfDo
Iog5U2YDKstMEbfeUTGfjGaX9cY7LEYX8V4E4I3hWIYLGR4y3p/Jae9FANtrNEVwzZw/jXd/CRfD
DfuHOhAY6OVdVj1kuusYlKmvf8MF4ibS4m6M631SMxAWlrwnnCnj6UwSck6DRNyWnVaHBU39Nony
aefK0dstid3sTS8urtKgjfe+wzM02q9G5TUI41oRNiQbVlkn18zut5MQ+dqZWpYIXbsVftPuukDW
66yryV0m2t1YPH9tOpoeEsuE1yuOWztWV/latPjEE6oBM9ZzFpK8muUwwmvaVPGsIpvaed0T/7mC
bBPcDUVxMDOA39xsscrqNdbKOtOz8CL3SykxXSrSGl/AelKR6w1ET3/o7tLey1Y23jPp0LMFqFlW
TKZmr7RhGndaRXBnb/bV2US2GrFMZXryE0GQp9dpW20yp10ZmdYadcu0SSXmVfZg2yusR5xTYTcF
dmJJtymQQ6FHcrXLqhRPuWlSZrTpyvF6fVXDRA29DElfYGsS0qj+lGY9BoxEXo0iSu+XWsP4t6uN
x6Av8kPgY/27GJm2kaO8D4qiOVS+jolqqwgHY/oqzElfJy6xc4gFsb4cNR+egd+h+GmKdZ1GjBOj
KbA9SR+HgITtMV3Q/7hLiGa4DBk1H6NuGa70Ev+xLrf7O2PIIXPZ2OPXBK31kZutmsTEM99j1ZEd
EFZY1QXps5TLrngq5xwNZFl/qPzprGeFx5AXdGAN/pfEcp6ryXys5/IWq/fL0agOPgEaq6jVyo2e
RE9s6Kab2QhAAJvxpskJLerANG2xm1PX2mu1fKj9IqO9wSA8J4BjTxNjwvFF8FUbvH2vzJ+rzE83
ViOcsMjo91hpYIiLoMnNfBZ4ub92Ez54p07OG2k/QdhwCJcWLA+hS4RWknwQc/laCm9vJxqx2m6K
s3IZ18hP01ciI3n78SM2ZAfgqXxjIqDjMYvvx67cOCkbsYSsMEyVMPasi7BL5pOAShPqrfGK3Ts7
K8tClYmFWdh6XENNHl8VpfnMI/KAHnvrNPp9s/S3Xpadhtl7dqV1Yxt6WGryFsuaM0vEBtQTlx61
ju5zXawTUV75JlFIuOjYcsFuTh5TqV/P5Cd1dXPw8uZBwi2PQTMSXxwaEvh03X5OXe9YWwtmvotg
dsi3BQ7TpSV3QVBvLGFitOvjVQGxJguuTGXHLPNHUUV74SbHzkMszOKos50dYQ47Q2bE/fr6hSXB
mUf8l6f5XAbZF31ODn4aXeOwuckC+3Fm4BeN2PSOu1sWIvcK5xwB3SFl/R8IUsv07qANjNhBxWNr
HQwycPws30Y1OzjMrQpZPprOFM7+xH4rba/jOT3m3hIaRXk5Ea/hRrXYJhNzvdWceO53cHD3RNoc
+KHzHYqHOdf3FIKwFjWpjJJFZbJprOAmIYzCSNtD1wY3ZTW8GIl/FOTGhFVJXqkh7mNljNrlpK2B
2rAo3qQixmk03raufRiK6Qgn6hpziI+dQead1DY8rttJ01eakTzLxb+zRgtDqrJ2CcSIBzaB2TCe
ldI99jMxPd2kYfhlz8umdNge/hb3778y+XZIkQaR5z/BORRY8H4D+9CzMWqgc1ZIhskW7+sF/CZ5
B1r4a/j/5gIm4BvWCv+CI6tu9G8uYPMNAmEphz7/17h8ShL3XR/O/cux4N+EwKG//xHlmM3Wyr3S
7vfeWGDJaGXxwoK8dDtlLu9tYtlk60FG5PzpZTVqRw2+CLpWvca/y6WfFl6wb7Uc0H061mK+T31S
2sSoEyxDwpTjQxmNbSqZPPPb5kuckDzae8+OKamJjbVP3ewwTvbem4Pzngu6I6qUjJxLZ8Y415Tt
RYEZKY1DGKfdhpTfGzwOzmRcXrFfXuV4i2WhXVWwaFem17MyzpWHEqp2iDBNJDnIK7uePjmgitN+
dvsPuDt99PwaJ7Qx+pDwN2f3XjySbHoRDPNz2kmxglf9OdHdW15o3waVVt1jDjlt6ZLwKk+yXuy5
EU1v/TscEPNfG9SLknyvUr7+jK2uXvl+QoI/wJUtw+CxfvNKZMn0nyPCAKt+z0MgrgyX1OF5PyEK
CCR2zeMfx4HVxebs/YSwA7M8HfAQEZXanf2aSN3gD/nuiPgOfSmdK/0wWk/Cmb5vUYdcdjABCyjf
9bDc1BDGzoZl2hrz+LnRcxgGWKCeNQ2dmZYYYe4ENIRWjEN+iIm1DOtJM8I+MAYik7JTYhIJZkNi
guqFD78IaD+0HtfXuuy6dUE7S6szEDNryHNmroPlLCBYLSxMiyi3c6sQYWvmLVHW2s7R5BWBdsVq
XIZHtsgafaTqfRNhHuOgMh68mQbVGBYciyKy5oB8fAX+zAoGQhhOmGEkXotIra/sAoVQivm/rfCj
VCFJo8KUvNo/MwCZJoU2JcBOicKfkEDRHYJI9V3bnSed2OVJ1lXkJZKwE5oKxaoUnrUAbPkzUpCh
6m6FNdbxNemhon/0S8s9xUrN5b/pupTCS0fq1SjNVzTXE6M0OrBKKcIMpQ3T0edvYOJXu0gE50OZ
vnRKSRbQ/W5qDy4SsnjE6Epw5r9Jz5QIzVVyNF8J05ouImDONYm5r+Pq0Nhu/FQpKZuobPeBCeTS
VDI3L7WNPeXBve7LnIVe5sgN46x2UfVOHxZaY28m9PNQkbVlPQUtCvzErg/OIIpPWT+o8Kgs+y0q
g9pJ//PoeiNeiAr5SbAps+i3deFvFhVf6wKXFTckyWbKKlW96mthQOJoUza+kgfeCwPuFbqNzYTp
scgK0G7/0g7LVbPp98txrgtVHfBmYpP14+zqponRm2Pf78lyRnji1/HahV4y1XV8iIQR3QwBscVB
a3UbKCUvZBeeDYHJKAf9fU7hnFTLZdB4n9o6suF+NZ/5ODZaD4dKl448N2IK4tZCybsEoD+LZlWr
DkR9lRnOfVIVrGYUj2fq2XfzghUUnNu6i8TKjVPQX8UL0gkmth0T5lCrBTs3NXSQIMPaVF2lQj0Q
jG7ythQWnCtStqvO2E7gU7jGlY+wubMQ3uyp0zHHd83gOCts1h2vOgXWahXuyWgSt1PpskYG0U1B
dvsI6p+pwF5sNo6s0uXaVUAwVIMXT0HDCeHYq8XQIjpQPDTwYbicaqMIUzBlXYHLmgSsV3CzrYDn
tgu2zMVgctzBEB50kqPxRa7xzVeS14cBaOJo6DG+my0wgmblqO75mAqtu5ypkJ0qlTY1syHy4NxU
ZZTF1LLPivFQxhiBa7Xi3VJ0G1V+vSpod6kqyboqzo4q04z2lGQqN56qw6ZRxdxSZT0tgGBC+Vbt
a0rBJsiTkoBlLgSG889eN25HM+shok0xkeLDqx9ARtUreLDuW7lQ4GDl2SkbuoafblzuAnxFn0wF
JDK7uTdaUN7qBcHfM/nau6XT5YmyZW+lm5BvDbdrxadNEAO0ptBQcGU+sbWHn8C0q8DM8g3XrBXE
mTXwQL3Sy3D89vqjARK6DCQXSN1PLicFk/KkfrGQN1xZFgwKnrBssyhU1VH4qquQ1myRn/wxAXzN
Zs9UQOhw8MfKPS/qSl51lVluXR2daZ1BXQhjUaR62BIaEex/h07J+deF/n0hfoLeO+pFX1f5iMv/
Mwx8O0XQIqnNGW49psL2f8hDUWVJ1xGO0r9QJ7/2SJRCFvABiP6fQqJfKoVKNPhDJaTTQntKFIpN
L+fSjH27xfODfiy8LJ/2ZgYnSjSmXX00EpfcjcWcgJHRYBxzskBWjRI4z8lC1prTklySWruoND5k
Sg7NGLJzRE1oB0ppN6PkaWinuxLKrqPZR770YI92visQWuPD2SAkGV/iyO438BST0EaWbZLOuF6U
Ulsg2XaKZecPQtx3nY7+Y2EJwQ5mCL24FasEzmWldOCOdJZV0cgbrZVPdqwdqsYfV6ZSjlczWz4s
MIsvsmsa5YGcyIMGdWVRPs1RvzbyKLuYQSpaNkjrJAG30GLsrDBbGPdaWt8ldpzIIxr1qTrD6M4k
2WsQoCF3v8OZUJ30P/cIV89t3Zf4L2Qcgh/sF9Qr36cHFtLK8zJA+sGVT9n/a3rw3D/UQ+nzMPy5
xf5mfFAbbl3lszJxwN1jiv5rfOAbKscsTg1TCSZXvwShY/X6w9kI1FyDAx+MFs4ITlzfnw2tJ3q5
j5J8T0Bpq696LY43ni/62zmLgqM2m+IsW6x+l7rJc5SQZVa2QXbdZD6Bj+iid3aUAKU2gY+mKs73
05jmO7sp/Y0uFC3YS79Mnbhq3eWj38eBIkYr0UggwyVGUAIQRjsRpY9+rmUbfSS41I8s3AYSouec
ONn4SXBhJNZNjHHbui8IKDbyS0JjKPMUci7HctOwE3InZ9e2rOiDqj3FbY7g1blwOMzEFR9aO7nU
pHcAXLswyeqI5nGrRHRNVLKc7FlMujhjjd266tg41laojSObZ+1Y2MuBJfxlOZghzFq+WXkVG3JH
EONmrDsCJuwr3533wsrXfd+eA1xh5QBDYHGW8yF3bmH6HptxHFaOIzaJjWeBMM7tJD3ERrSe6fdX
UlGYu+aytfTLaVru7NE9sfQjQiFhfhWKU3fm6KS40QvQLHGLpWOxx07hPAqKL32vMX84l83g7nyx
HDyS5yYNn4nMXLsuYZw+QbBRt5F9eqihIEeuvi6pc4ZYLisxb4AXMRiUp940X3oZr62cJUXmRLdW
h3mZe7S8bo9v0LbwgMZzdBdcoDFQW59PoWB4qz51e3GY3A9BscAEdOMrXPzI48vWduXRV9XRUZ9Y
TKf9LploMxean2gon6Fkb8qRJDgCM50MQoM4W5AjaBiXF91JK5xjaojLlgDeJQ/nKIdbMZ78vg0r
FXFXkE/kxWcdZPyJtTqUJIiYDXkUBGWkOiipTQYKKggWRA2+fTR+6WQcIpQlU4G8Q3M/BskU4r8D
lTu9beiiKotAxB51NUIVEILQd67iBVMLXAqFjWWIN2/qpXjtJ34EhbmRyseQFTV+8RjnD/YhiI01
F8mmzM3t4Ausc/i8gyx005NnXrHcP2BUjKPJc7C4lwK41tT1TW22BPxh0tQX/FUJS2L+7DZ207aP
9LMacamVb3/ITPuhTird23REGFxwKY/3KLyLYNc71bUgHMTWe7KIMxLcMTnMu2Nr1uez7Pc+uEOi
DddlZm+KHCpEW2ThHAw7lXLap7x9Tdu6Snu06BdNjWYlht8WRnggECZwPtJua+mwdzCZtCJCEJBC
CscMhSBDMO0/ttEIqx8t7dRvh6o9z5ResekfLfkhTtkvVxiPGdZzJK0tCtvQqXFiaQhFcQRuJuZq
mHQUOeSMRw+j0hcQUlPNV7OKpxz6HbfzueMqLiyEHq0jsU8dbbZeehOO9GyF9gXG6JmPnKrN164G
IpwSQY+AjOt/36f1mcjm0PKSM9OVO2zk7pYBS0wrDjVfzGQ0zwSqL2c45u3Nyd2yaQ4bf4q3BVIV
Mhy+tHN0WWPQFsax/WCVwifeC6e2mOt5yEkW4rvemDJ/beNYrgwC+3A58fYDmrHEZHkOcW7nOt1V
3NWvWtvue6CaKnJ2jD+ZF/4Glyv+Dv92uW4+x68vpfz0+re79e2F73er94fFkE3ACX5n//HEel9e
e3/Qa9rKuPUviPh9AiekysHLUQWZ//m1r3crua3s5RR5H1SaYfyX7lZDUWC/6zt5Z29qStzYPFZz
6hb/tu9MEhOtfGZUcLy92nuEddQ9aMLVs41Xa9ah9O0YJC7Qzxc379Zp2hKn6Zggov6EUrJKLuGu
p/wXzcWXqIeDnisYMZeBE+YwKICQbaz2C8u41C2Ya1BBwR6H7D4vGHorBZPkCjDpFXTS92mCZY57
9BWsYiqApVJQi0ORRnCmG6vYTTc6XoMt+IxT2R9H8JrUHI4d+I0JIZ9w9KO9EDACvjPpcEUV4BP5
2X0JAoR3oRUmenCswIZ6MCK2jgfDmtdR5F2xfdy2YEkNmJLkeLgT4i6wpmbJztI+PTMLtGD5wKXd
nKDpk/AJSNUZ8aZq5GUGekXzfBxBs9ASgFpjHAZe/bgYwSrSm/MA/GvK9K2Q5iHjU0nd6lykAzsO
gDqyjArws260znXwNHNwdloJk8apCVS1HytwtwD8LTDTs3TpXhIrvcjA51IDsVy6XJgKuJO2t+tB
8gwQPUeMF7RCR5h/+2kqHiWmmkmmXSUKCRyDtQ0yyIIHx950X+cjuYXZsVEwYgae6Cfms1VFGwHO
aGvJ0ZwbtI3lQw8OKebpmIFLjnV+dMApS/BKHdBagF9WY7qGmX7fCiWbVBCnWVdn8RQ8FLMTemCg
i2Y/+2CiiNvPOyHs9eJlZGaxV+GpKLuUPgquPn9w0oXdlJQvkmHeOi6BFMeIH1dYVK0kRY05RxST
VXJVc7UZen5qhZmglHfsZUfkDve/ZbbO8HvUMHrpfx4QtuBvWf4TLw28iL6OB28sFzWT+ngC/okT
vJcwyLf05LqK2nOVOTbj8dcShkUkv8+IAFHruwg+nCTV0IyTZIAyyMVm45eIcKr9/3aJqKA3C8oI
1oJYSb65dnxbwvBScZqhMtu9n8PihoyuoVTO5cI9nDA2m9gjBJz9Hd5J7WqYtd0QIEYZ8k2lsDSt
+0x/Tf4ubgIc7ousFQfLip4CCHL+FNzwfG4cWxB3az0Q17QjOHeTNNYWFbfcpO2wqnr98+SZl403
XbroVaAVX9Wzc2fH4hUv2J1vYfGlnCsHLmxgkFOVumd4bVwmuYaQd0q2bW29YDF3oN0lpy7uoa/r
y/1SabezC6sDRgzTeDcOWwM2T8g6ajxBKo6uiDlx8S9MrK0r5n5N4X0yB4KtU6O8h3uuk586WvUu
FX19HyOjxMC7H75knW98TM0anlk0la+zNV/rpXMAubgozeK8HO0N+hRjVWrtpsJ9eL+42h0phqQy
eymRyTZNes4y5gD14KLkIK7xAfkSm91Fold2AxNjiCWHlXpHmF4VaFt9DAhnTQxezYmOayaseD6v
IzIFW8x08LxzCeKz+leraD/ZZb6Jh3Hv1H50QPtzmfr+paxY03l9HB/IDRVrLI3pdgpbXlV9m/8O
B91RtLR/PujHMina7mcLMvW6916Fg64sbvx3Vjz9z9eDDmuV/RiJG+8NyftB//tp/msPgPLFcTma
hgpTeEPuf+Wg/41KT68Cv5+NOYY5Krxe7dC+Ybo1fedBZIob4gAHJLSSNHYeqHrCp9kQGf7VHRf0
bIk27FkZhwY9/Dqtrecp9T3irHEkiH3MkHtvXy31Fm72lWirMkTPf+a0PWyYCiepMT+ZtfmxMg1l
Pi0PcbScMGaGCIWUzxDzvpusM9nkp8gMLno32btzdDvkmAk4sxlqlpetNYz8toE5PbOnSsOkWs5S
4ndXiwXNBq+ZYThPZWQO5K6NXgUOQHNQaEOgoSQHB0wYVsyecsHrXM7Iig37R2lF55BSDjX+7rVj
nlvEQqepE4qMXiVJq3tLGgFA6QiaUNPk81a6ol+3crzmB8QYo/VM9oGPYMW0YKRHYeXmFjM/dJau
0h+zuLntpuxTw9BA1ueLqRlntZY9aKb5PMl2C7qJ2cPgjWEcxIeiJrZtIuVtRWDxB9Ntl+XzrOMj
sLVb/5PoJLnII2obDjvyxMkYBLt/K5UPLqv2I35IDjZFqqgp2vygCPS6otIXilSfwa7XFc3eV4R7
V1Hvc0XC9xUd3yF+kVgeKPpSkfX5QJ1V0c5Hq3MBY1QqJNF1Fj45WrZNy/gOuv05y6tPpeL+R4gA
WqUGMJQuIPJauHIlLtYiGa68ZfmUetHR6TKG0D4e8t2CoeWyeTt1//tl+j/xa3n1563Uvj3kL2U1
NyImQOr7X/7P7rU8PcvX9v+qV/31f/3P97/kRf/5pmtScr/7xeZtk3fdQwq4QQuZd+9nSv2f/79f
/M8+8G6uXv/7v54/S0GXhnOmeOlUPfhhV6hIA/9cW07PbfLz17zXFY8ocopK4LxlsHxrxkXKGDWF
/kFZ+f7dihqDLpWgg06H5oOt5DsK6fxB2C5iH5IXyN8AhvylBuItavzHBgI3flaVoJEuqXPf1xVT
dGnimKLdG0VxNrQFZzYqtXCpzBqn+3r2u/PCrws8gSvDi7CgL+RWqGEhti2u82goNtGSxY8xNrAP
iedo5kWW1bXi8emhDcc0x96r6tNNZ0/amu6Dtncq7HWaLZ9GGIOocV6WBKelLJLBCmlaHM6IFdn5
k49tKNrhJIxwkuOpE9kSNnZwZZj9M41Czpa+2pttdCcn+Zrmc78B4zzURfSQw3PEy/UV99V6rVvs
ABxFhhwNZ5/AjmwW/LgUXTIpcUAVsURwA5fSMLSzObDYetbWmZf2XVjbzmPWE5PoEwZAeQDaqizW
KoqiSYv1MqWTjuPBDF6qeLx5be6HYiFHcCnkpixg5TdJ9rAo8ifRgzsbL/tarRrK/iYpUDBpo6td
t4v3FCgKqd/hajVR6GC1X6dEzBYaZNWqTz6k0E+13u1g08NIraGmVlBUSzU3tr77IepTXewMdMRU
JceKYo00+GQRV5Z0qmTd23Ba2wwDjXZyDr4qZK2Nt8VIbWsy/Zk689A3+pnSMNXUQPR6n1JqYktt
xDsUzp8ql1IgUKB+krRi0R9RUufU1lcNVdapEEWoshssDarHYpM5wU7He2T1W1QQ1gr/UkHKpoM/
Wf20QTF56ddCgoSORQSJG//xJ/irQWGZwo5BzSJgZzj+cYbfGxSVScjGBGren+geFe69kLBncRWd
wYea9Kd48L2YflfLv9b2/1X08qoUuIz993/xRv42iTB90Jv4qlx5gcq3+7ZBSQvPZyGa1/sOLQzS
u75apemyzt365Me4I09Z9aQX3Qe91ZHH6A92gr1IY3Pos3hAMlaciP5sNm6S4aJi+Sv2cQwhrtzw
t5N4EMfBVi/LnWYtEL5pxsHsdIP7D9dKPZ7DOncJf8C2aozbbsWIsexwLoCrUHa3sZV+WmLxwRQ4
rE2D3NtRN6CQw15pKsarOWiP0q/orIJTUzl3XjecUDLvG6M5EWh7w+EH0oh3cV0d0O6uO6Q+pZXf
5U1zqS3yoRvb23Gc4AaVZyNh3KT34I5gsC/mT0ocfeVmQTgG7p1L4ULns67b+AH/T3xy2gRFXXsx
ROlh4DZd9YaGDQqZuBFGPHHR3hMOvRsS1jFi3pa6/gGnh2XlNN20l4PKnLZe9JG6QMjpIe78y7Gr
1hznjSQphFbmIKRzaMmONoS9T0ivhnYtnqxmmD5VpSem865gVMWRy5OB+Gj3nvNZODh0kSSbkhy0
hINi1/eKZx9AuM8WtbdSHHxtrovt7Ovu53nQsqOVmvGqgstHN1Ssjdk2V1M3NAdpl/ezYvv7ivfv
KwWAwOTscVaqgEHpA2qEAkIpBljQPflKQ+AqNUGldAW2Uhj4SmrgEBlSIj6YlApBKj1CJKZ6nXYV
K6bZt09Yctsry+gc4BN7gort2QifWm1vK6UDBK9qz/v0j4lJFm9kW9UZEcDiJrXscdcNKY0UB289
Gk10wq3Ah4agFBaJ0lqkOMAo3na5YYfkftE8Nwtlh8bJTbtuG0Gw3/RIN0ozM24qWQqW7CAvpVJ4
xFkabAyl+iiU/kPH5ZUI8fggzOoDhm/5+ncoj8pw/p/L45X4mQZaveabuuhDHMCUAO0/vdJX+qfn
/QFTi0QjErbpbBjFvtZFBjc2vpBxMYOhcipKwntddP6wTC+gt2Lqw7iPavoLdZGm7e91EaoYE5uP
jzZoMe/v27rYIHlDKRzJPcHO8X4eZEowT9Dle2HPkkVz8NzQv6zSAAMsswcS7W0mFcgcRhi4RoQr
U9zvKf2vzmC8AAshnXDBRdNCxiHLg36Vt/ZNLmrsSGZ/m3LYhoQtKxKHk2YVG2GkJeR8eF9I+uyN
bLUTcPdNVtYKfrQZHB1c3PDikEe8WAu23CWmazZOpFERD3Ij+sDaIXeab+w8eMIa9Xrq7XBxcaeL
9Cug6zT0xbCE6eBeGpV1nMrpi+PK44BbR7rUnyQEC40GYWVPzkW64Lpcxe6ZlQ0inKV+73rJcVhS
YzVotBdzurbEQKB0Di/b/eLW+nbEB0b0LpAdMvF6eao0/ZQtXmgkl6mxs4zlTBf57RRQZTXrObaX
62kZ7jMJJlV4j7i8HAvq3apOvG6la/1hWMo9z8xFYHRTSAk6d8Rwk+Mflpr+aYqqc1Y8uyHyMA7k
ozLKoD74SksZD1jBLU575zXpjaYt23mY/FWH++mcpq9yym6igdRsvT8lMV1gFlCjGjZJdMjH3pn2
ScXAzn18SLLiMBfRi8h0KCpNyzhYw/OLI2tvISBCXDMc49bsVzBEkKca+T53na2vxUOoFQxyY49w
2iPb3PZv5ORFKENwjHBplXcYNDPgBby2l+0VhpAXSWwAzCU+zDuSFpoyOpbw5vsDJj2EKia9dkpl
bwItgGpoc5bsh4WIgkKXM1zhQGx8hYMso7MQNTNO3QN/qMz3XY6O/rwy+h75VfBBpMVHQp00aMpT
gR+ug/dWTVKArmnjgeyG8X7R4v5jHfDIOXXpnzsNUbF9Uc488LMNFXroN3kScWOmeUqGMSlMjczQ
9VfuRVcU2AIFF50rtg4al3ZIDpMWvJjSve7ohyAtYx825g+zU54AqQnIUx6LSARW01yUq95DEkxS
wR2fGeI+/YuXz2cOzrD1ghp/wHAvHqcvBho5gr5gTwT6gLtYaa3Npjl2dnAuY//eyl0y8gr/BEPx
KI30su2xm8xs7Q5CYRJi/vUiJnGR9Y6iH4EawEiaw3FJNqWXP+fVC+wjPNlc4uoEH1+dEcCLSLhG
rOwbRwwGN24gd3Yy09nYzkVkLhEw+ISNMZL8deTkH1ManRrZX1gtPbeVPr+aevJETMK+KAv2KAne
ZhMWLSusa2FsoFWiIxqGPUbRy/Z3uGaURPyfr5mHn0Y7O+pF7/cM0/pPGXSM8UgJwCMNCwdZFvvf
3DKq+4ZIym1i0We/Nebvt4zqvsldI3cBkh1f+yUhLLDl324ZZLV4myGFJfgFXOL7W8aW9mTiNIa4
sk62GB9d2bWx17V0jVEa0mntwzR7W5Zd2zYPLl3tQ+0x/RI0ArJwPWjRpolQySdnbwZlUxIOFqaQ
44UN/9V3irVr69f9mFSv1rz4x4kV9X0xN8dZrdTjQTfCAjbLvbGMWdhqwy1LzMeum83VTPnEcZml
ZOov60Q2p7wdYAqnErZsrlUDCjytWXatN3JaOy1Yl12L85+eSjSesbjpo+scuU6MsqDBxqOtPkTZ
s/SbXV9IPLWeGkx0TPSZw0IrH3uvfV9fdLD8Vj09nd7LXbK464hq46MQMl0cQvskXBJw0b5cT/D4
jDThncyYSVd3bnEHCyuccPrIW8Rs/n2bP+uYgGo3MUr8FkeRTAM6XGg1iZLLoSi1urmPInnn1GgM
Rg2Y4zj00LRIsNyjwTgRmLKadFR8pb7CcQDajGo1udAAVOE5DP2FA1d4A04TXxhs9XTFFW43ZYub
9gY3sfquf1NPIe+AMJM3+m6e2OZJZEUqg6ctx3NPNi/pAAU8rtibSn29BO3Jdys2KvFyX1KxcETP
rjxP7HQPE2zTufgt6gEKon+uB4/PP8vGZNf2bTmAj4f6Eu0QBFnV9n3FCwKIepg4A8q95V18bTsh
B5KZq+IreEJ+lB055GkyZtCUmhAgfo1Sq9Z2P671WC3C3NVxxPpb11k0Q+4TrtTtAz1Nuns2qZZ5
GvC5iNb9ROOBXf6Dxb667t0a97mg9MX5mJdWD0QAqjQqfIlwOn9VK8wJaiCLb4VDZQBSiMQvXYVQ
JUBVnTA3mS+eM615tdMpWkOIhfOn8C1dIV2MqIBedKEYqL5BYX7mxtUGErhuXTHsI4gzlDZO4OS3
nbD/vCv09oKBrdm0SB52lUQMK+EObopS4lZY9um12/iPXtQ+JmmBR/7ksceOpdA3QwbFyWPfvTL7
TkP2nF/lFJ+dzppui4su2npcqPh7DhUK8kJjf4mZCXmYER6ybd/rOygC1cvSpwXWEglM3EJzRvm0
SKP7DJV+VrT4rtF/j4xy518pQo/PTfP6d0s5CLFfz5DaWzGy8dBDs/0uqIJLlVxE8HN843zzx5hG
jNu5OTlcmNEpBP2v0c39A/Oq79bmvzC6+T+5U1U+OQ5DmFWA/fHOv53cZvYPHjFl3R5OzLQug9ip
LrTc1LKDtchGrAblJVApV4FYjk9OxODUK8eB1vWz41LK5NxRGxWQtUW7oJbXjCAlrhLiepCJPR1q
PpdraVhPbu4H+wYUeU2kGch1EXCZKjC7C6YnR8HbUI+sbawg73iZ5+thaYaLxZ1HpgA0IoHXvU4K
LdfS4LYEPrcUju7aRrLO++6gt8vOHuvrMj7rjOxWs6t9MaQfvbHb2t5yYt102U0EVvhslLhjdpjR
vc6Od0fo2ZUDqD/Yy+UIyF835a6aU+4U5sJugtsEHaDxyZyAHmDm8b4p5M6DNjCREZfK5IPupAd0
7Bda0T7ENbRERE67OTIus4jt8Sg3S9aFnh/vpWIn/Ba30r/uih+f5+KV4/MDROV8tyVWES344nrO
W2ggz+zXa4m7gIuKL3Og/O9jDMg75TkHXkYs/l2QAWpYG6JKQGf753f8lW2Ir47M99cSqloogSjs
WFWDqH9/pPAB7Ej87co9XI0PHhvhQSrlQz55RqjlRbUbKgRHl7lvYvYhlzP0H/HDErnxGra6vEWJ
HWwdPx+3/uJj25zVKMTHYai+EP40G2sXGxt5a1awnHFbqRrYbEnQn6Pl6obzaf5/5J3ZctxG2m1f
5TzAgQPzcAvUXMXiTJG8QZAihXlKTAk8/VmgrSPJsh2h/+4PRfRVd5doU5WZ37D32gbQA/IaUWbM
x3hZT8tseHHK3tkIQ89W07LEnsPpTuuUp8H1HksXabjO2rtYOjM0Z8coheHYeZ/mPH422JSPenrW
ltV5x6MFZAZZK0xbWsarrq83oofCYdrraFm/e2rrvGVs5CFo6qswJZogaUlUAWEG3GgcMd3V8bKk
KdJsLHylLVVrG85zu+mbvo62UjGXPZOL0KaHpe+oDNe7uPzciljjcgpfNf5wX3pzGUivgRBiMXme
O0Y6YiRaKVcsi9T6Hu+XhwFMjyPchMawQ6horVMljf8HVeFdVfCfH5e7Hxfyt83v/76F8GKD+o/C
McHx+E/PHp/62kmyEgachmP9r6kk7863M8p4BncpulkqwY+G8esmh4mlTfQazaSjLY4V2syvveSf
QEdOk4k8lo/9Wi/5kb/04yHVyOKzeEeZkbr8/f94SJ08nht+EK8EG9c7NauvEitUkAbkcZT7sD7X
cerCqO+TLr5yxri9bIYO3LSTWFCqP0SIPQsCRjNl4b7UeladypiUb8XYztkTAfHnVBkPujoC0Ncq
TXty+R2wX0bhqCxaR9ku03thKA/Nsl4mOdxBSJpUWCm0fdOkxcoMo2IzqI3VrwkPdaqATYS41bwm
urFVVtQ+Px1ofpSQeYEllE12iIsWneiLVNjjQGnWvHCLe9JfVPNINW6r8H5Uj4Z8mjDByLbnHycl
oELzRT+up8lbobrF83nOmNep2uexQ6J2clk5kV7SzSOw+ce5e0ot3uzs85xhCbMHxnTVSdQ0o9w3
BqqWCHULS6Fka884F6RVG3dxolKulkU93Su1lq4iUVm7cUxsiM9c8Os2dZD2JR7ZEdfax72W55Z6
SPDbWmbLVj3vDfZrzN08E/Ns6mhRxhY9Mlu/LdT3mN8fwYjvapydYs/d/QZvrOlwcv79APMXWrZj
8vln29jHB7+d4eW5RIGx5B3++WJ+O8NsYsE4cMK/Zm1+PcPmH2xaYUuwrND/ljBusJDgvMNk0dF0
avSTv1C6MvD56aE1CaHm0SascfGrL//7d3Kx3PZ620QssONl0Fb6POmXRmlHmJzdRWahlldRZcyW
bwPvwhKJ1itWwjrkldJaEl+93DrgoomIIcly5brurPYihbfNTLsW8MOn+tyUAFHHcpUPypZZacfu
skFa6TyrU2+SvIHZRxss+J72XcJ0uedr6JexPnJkCOxqw/mK3emrpiiPHaPgFWJNRKHk9upDf5lV
2cYYUWRFRGSEqDf9MGz1gIux2zpZ/2wn1kjirHWJlzuiRXWHdaiCOq6yfeegyK9ccTYsc1eZ6l2Y
hM9hkdyTyEACbncHse3FUPVb0BROQL2NkHzQ6x3Yaxs3SS95YnXCDiHMZI6BFSUU5ypj1jIygFur
bbu3I/c6g/dMgZ1HJJGghEhd/cFpi0Os1bjQPO0oeaNx6syXLGbV/jq0UjbRcJn5YxYqxJH1+qfW
69zNkJD1I81RPKTt6Ky8Kkv2MVOi3SCJHMmMPFyPzP4DTccf45ZCP9eqyzocDY3vSeMC1uOlUNJs
5bk5rvK+QbiX5l4wVChK+YGryQvvOhE/To62T3C8hl244eu6QtO2dzu5LbR2XFVKc+jakn9alD8I
aL2hetI6gbkuYUINFb4ekJipxi0cKFbc4WXORH9FPsN1m0xXmVesZDYd5rHYhuO8Lzx7I5RmLUgK
yCIc+5k27gasg8UQ6UGTOtd9nD2DYHv2GvxxYb3venG25fBZV8U9ILVj30ZnB+t6XBRbS3rB1BvI
/Ovq0ZrTo5DzhdlkV9kEkRKALZE5arUHPHKRifCIGXFD8t5GJ1BKKZLb0bGvJw0zBRkl5ihZA9fX
xVzcVzMywLmAgJmtEj3dOAVkAA/JYzFs87m6iGBrol/Y6p04YI5mUZdtKsj/WlfHfjwhrG6zOD6G
Tc+/RTnsLfKYNoUzPYaNPIUoBMwxXtllDsHIhKvnqndJx/NTYkTr86u+5QzYhf3qIKhs7eEtLbKH
vNKfbLVnkYd40eoKH0auOTzJmTcP9aZePLpNCuNk9hWC6/zacdFMeC5C7tgaolWnjRC39Ug/9PZE
vTjm5rAZoyzepBbAGcwMRyVX9oOZq+cckp7AzyesC0DeA/OgGpWkb4fz9Km1EWpNvSt31OLK2qmM
c9e3Dya4hulPufEPisDvVSP/fEuhaHVotC0G2D/eUtwlNSX8lO4MdVjNiMzSnNV7W15NIv6T2v+v
P+rngRhauuVHYHJHKP+Tj9aLvUqOTboji3GM4M4JYDveKjZmXx+HlZH2v4OU2lxkPf/+OAYvonsX
791PPejH576+jQw5WVDQ2HxkASwCyq9Po8PSg/knIiFSnglH4fvw9WlELq3ZaJzhjTJW/cEyYcIr
Z5KJMOTjPf01djABwT8/jR4zJzRKHspLRrc/fulCLzKyjhOyay2DMxDybQ+TMT5VfaN6Qd42eXtt
5GNrcp3a1k2n8yjB4xcsNC0CRUtLqwko610KTKvGhoqlsN+gGdrWFjFP50KPQNbKZEw4VZNzF/LN
Kscw2hm5fjEozsktWxbFRjYqREh5mthWs+oVJyZLiygXMuDWLkwXlzG89MMY9ewbgr4u7QI0U8Oz
lFaTKLZN6Ny4zdCeLafdDRHPhuK0zFVb6wHwJi5cDGhBkY8MrmCoTOtBZGSaJdwd/XDk2On8dDb6
bA1ipyTiKQVgmMb6Z6OKOkhIhVq+tVG5cp1u7dT5fTdF/FOM46tTt/vJM08uNPXK0Ee/CMuHPkZn
KSqSsLyiuyaVDAaUaD2yzIaXblaOBCWqfqMP94XtXDcmF/7I/RdWzrbplvg/dhMMDV5dh1etqkjo
I1mKslzbJpq3jdTE82Ng64qifol6euci7hcNNateBdwl22jkl7Wyq3gaYbRG8W7UEYJbCuVHF+X1
DiF3UIj4wXD4azB77SVsh42VU2QUDWX5lIdEqmnTk1Kjj92gm5KkxGrjBoCLdZPMYekeHZd2iTUX
CCoNkuIF6vW1NhcrYygDJ3Sj99xq7I1bAKCz2/EdTXy7cWa4pZFdLo73OdH9playXYcQ91HRMIRP
E+Er1YQ+3WDFbfBOwr+k7O+8vd3I+yin6OAw7Xq3e6+HmWQvzbw3y4iHNc5V/NCT4/e2JnZoUg+u
LslgiTf/1wR1Z4GpiHdzze9q0JswKGokHK67tduGjD+F4FhL7qPGuPLabi3B5uM7I6OtBujs8a0m
B3uby+Y4IOc3BSQARzKSZOaQxR2MPz1+iqL8wRjJuirQrBkiJn2vtYHXU0wpC4e7KeWTC4Ook+7Z
lco6zse7mCAOFl5WfVuQIyZda5sVEDFF0ewaR31tpXroLCSqXn/UhXspWyK5JcABrAMaK/PmIMt5
8tOo0nzNVW7NlG98Lh9CS9/GrvLJENVrGFkX8+DdFMlwzpRuraNr3vwOLc+SF/oft3qV98Vr3/58
qy+f+3qru9zdOlMJPLGL222RpH+91j22WqS/MCT/21zR/MN0DQeSrMm0CYTFdzML4w9G+7qJQ47m
BFPLL1H2DPVn9akBSsuzmZ0gX2Jx8OOlPuZ2KjGNEIUFWt1HPkPhOyAI1Z+MAYUmFdZAWe5QcYUd
GiSPGmOkFoOQ+mKmxl1m2itrKdYg4GFoFytlqeIq7dFeyrpwKfB0Z3zGcEIu4VL8xQ3JlSX1oEtd
yBxlrYctSYfwa7NxVYvmwuzHbUQ9CUmV7AhEh9SZuVqCNeY8OtV9Tx1quhPLL3KRqE8rz7020+7G
kA11ervPLUIV2vFxLPqzSX07R6DtFopkYFD7loReEpp87PXmkdJqUVd5gdeV20GfVkZvXEnLW2Gy
jn0Zp5HvdMWR5mMXi3BlUHfrsngmVPna6x3IzVNG1sy4awUEhoaavaF2D1N3Eyrqnin9ltyWw6IC
6Kj1paVeW2MWk50ZXgJTPrZ0BfMwMQWhTyB1dkXBvLfC5slgiTGkStDSVxiGOJRLo+Hq09ai85jz
lmvc20z1/HmmM6nN9BGo/51TmuzjI/k+eTVNTNcrPknXUBCXFgdi8qVLz5MtzU+OVtR3loZIXVqj
YWmS0qVdooRUfU9xkfo32BkVGEZ0Kp54EDGJmTqErY1X9/xNl4ZNI1aX7OH1sDZwdXd6fx3Th3EN
2oavR/M7Dj+IJ3UvAmtKeO/bfqBdtDfUCuFG60yQ/gqrfWec15piv6iZ4620jCI2rB3gyoLvSBXR
ZkoJZqOU8fxQUhV9ki4aoSGu0AN2xoSiqAwtZLO9XezkMLVbW4RuwC6yXA2KKHdhRUNdxzfLgLyQ
QkXylRwJV7/opb41AH/7YtD3aizJ4kXtCK9fPmYqvkoUQQPx1yG0jVhC/6gHRRKIy8ooSeM0yJqy
8VUbwpqTGV96cBq+hlS6mlyDN149KHEEocUrzaBqzQ1D7IM1Rl+aEAZlK2Ckpr22z7Tmc2EUL2bb
XAxlTpXTb4tenBTF+KQVxGynxXsye7Stg+Q7YpwiiRgwyht6oGY1k2gd13ikZ1grnhkTA49UbrA2
EXoHL1Vv5VgEDMWPdqe/pYBXZVef5mjc2ll4K5Jxy1wziAz9tey6T4Uh3pnObgYEaz6KeZ/yCJxz
gbE9L08DXL1gQhWZ4o+SmD+cfDynlr4RPbJuvd44sjrXsx3Ebssf516NgwhAYAaRqZ11FlZWZJ5G
YADC5stRWIg5UiwcuehWwgzXoZIejWn0yW9GDZLtVJntZWwsUeI3ZjI85J2zg0V/Etpwq1gcvdwO
ZnSMLBLvnCgEvj1tqUG2s9NfVJP+Ng8zA0qPJUeTHqO+PJu4S3zigi9ml8NcyJUboUFDP3eeW1SF
bX5GrxDUdnuskukcCWvB/OyapNwiNN1PVXisZFxmnztKOv11YP0aXY3KYvdv0c87+9/inaQh+Y93
UrwM/7DSNl0+9fWVtP+gj1X/Sk/6MUbc+QMnhoeg4Kvm+PvmB+Ikj5fl/Jmf9t1Ke4FO0vugFXHt
j7CVX5kL8mL/3Px87MeZWzKvQpb24zuZV9VUp6qR7twhrd7EYFHsW9Wof46XDiCCpMLA2EAt7IjB
DHd4BI5E2xMnRvtAlinoBX3QmIwoMVnDCpJYdpEPswFOfI65bW2akUy32rOgPck+GpVyKCasqCig
D6Vi5vf5LNNdkQsvXHdzm77Xo5tpfqxOI0GtppXcws5XdwPCyiDrnS8RKgG8ZqnFWz1eq5O1idFp
KU5PbrM07jvD+GL1SyBgLqAwpuVB0i4ELAqZCyac4KyqCKS12nWOm4IElMxvKqMJssi71F079vGh
W37tsv5Oc0fZm5WWbtGMI6VqmDllI3O+wYP+QSRzetFUxGnXeVv7+gxqK0r0e7vL70pA376U0ywp
7ysH6JvSmmoMLH+u6sDVB4aDUEYYNq7bRaRd91Ug1fTVXeTbDKkidLA0djaVPn2I9W6i9tY7k9gs
l07KKBHYhZj0fGORh2eLUNyo1cJ30Y6ni4icnErk5KRW22tDZQ9vLqJPscg/lXB58WN5m86gdLCa
p/6kOrf0QQeZErRkufXB7IjWAo3DiMjmXawH4RFIPSwiWsKAEwcptOqI+8TFEyJdYa9aSBxrzw75
rVtduqk6W70Ag3FHWyoDxQs3dg3G1jaaIV4peaoU+xbGZEydJb5I8rBIfYdF5BkNudo6AZ2d2Xs+
msWtqMkCQ1dd+oiWbpJeA2+v8zBIQSsE+krdC9f+HJa8xKIxCHOQbbFqRWYGXT2fIHWQWDHa09or
q95P2t6cH+VcdBPqQ1dZI+/Fv0d4OT48SgpFi/JVU3oRX5bpprXM32L+4/73/Ic+4V3kL/+A3oUm
/+0WBFqPKg463kc5zrTt+15B05C48RX82GL+LSvSZjLEVcf/40dxHLcgK1FctIwKf9VLD8Pnb5fg
0ilYNjwgdHaLBvdvzQIkxZ6KsMariOy1JEE3FRzmmY0k6wpUop+LrJFH7NbTJrOXocqocoiSq8Ey
gaZNTr0udesEu3ljKaDG0j7B6EnaA8FDD4pEUk5O5hS0eQJyxnqVOgSzqI8vugKpD1uCehryYDZQ
EIUS6rZhJTe6A8XLS7gCmb7W2CvaW6RqOFybidQ5kmVY5L+2hrrFukoSJFA6/tV2o6DI7RzjopWI
GdSh0lZzT3OSzsVd73AGbDF8GZTuubCpuxnGXMdadUpsk4JOGYIiY7o/oRQSDuVnMQCTZddy7GwF
MnlhB6ngJPY2LL9yptSIcutoF/mDM7o3et5xlpLoiO33pmsB6nIzX5rT8KXOi1c7gwZb2eyZQn2l
Cgpcx+ZX6xFzkvfjpRbrANZs/Ht6p1L6mTdeCnVWq9PnPMHSijLj1srtg65190PUXXaldiG6DCtM
zYA8tZjLdJdKHVLUZs7FnCcUqYyqkozpPZzDss9XSpY+tJp2SWasRmoWlDq3iC/qwTqVeZ6ttSy5
1wrveaqGL3lRCt820slnK05W30RqX1h590MpdigIsZIkb3HTP7nLG9Fb2tvEKGqWsUn4OG+AamIW
LKqnUMMX3S1/H4Luxl3zg68V8gRbcgWZXLS+qlaPKYmDqaatmiWCkEi/s+eGm8IUBwcjow9711hp
FQhUd+KJ6S3owm4lvF1ljUYwjCCKk8ElIBpvSbekIPJ+JatqSUZkYIgWJS5xH1SASSz1KRzLV1d2
AX8vfk28okfgCrVw826DJmed0JLCmHS2W690GiGwgSbDGCiMBO1lirLFTY3WTEnNtybU7KCFnx40
dq0HuR1HPhfsQ6OHDabtZibPpbwqyng/665kT1GELNDlA0ZoVlz4pq16wJOYXSqWc6zq8GCCQa1x
U3jxOs9nbVVMSXEYB+3N0Byxsad5E7ruATTj88B3m19wdGKGIMkCLCWcLC3SN5nuvLtemx/z0uMP
z3ScOLATfSXXUtP/HSrZhTb+75Ws//7Sf8F4/PPEZ/nct1p20ZMsheJfDJNvtziDfDLKHf6j/uWR
+26QT5Vrasg6VUoz9tzf61R0oEhA1xGqfOwGfqmWXcrsv4nJ4CfAZvL4s4j3/Xvk7xSSKS1ll+0E
CQb6WzTWS0Ro5dEsxwYeBqdTV9bYGeuoz+Z1PKbTmg4Nq2mU4mBTZvUlbxNnXLH07WOAkWZzx1jc
WEuKtwO5fxmj3lLbisnjEm3LlZm6/abMh3tzcIrLocLsU2sLkndMklVae+dWF9p6jGV4Nmqx0E/V
UWyogsCcq6K8LWzj1ch6fRNX7RdZWwRegiWXKhHwTa8DU8oY/1qkXmmZ+uqGLCBIWQumpP4SLtct
I573slBfTKLHNS3cWB2bQLPugDESmAKy+z7piQfXDHwKshkuq05le2luEi4Twr6oj/O82hGO8DA4
RnUwETg/5enUnEdt7t/ZnV0ZsTPj24fMiFNsFZvuED7VIoJf2YqGPaJMClRAVewg5KmNjhjPplED
pOSXRQ4bPcW5pi8WtlHqO3sxtTlThQKgAocySedzhPMtqd19tFjhOjxx2iAP3mKS6xe7XIRvrgLv
NAFxzPHTSXx1tZyYiGC000tkMir2O34Lsf+Rbqgu3rxEepiyKFH5tm87aHMJNr5al4DehhvHUkjB
wOenTvoFKYW7jFsk0ZZd8uIJZDt7mDAJ4kZZ2vh7qK24ALMT+RaXKTE1jev6Rp3eRZJf23RT1xdt
Ht6WmBBhREOAtnfg0M8C/qqBWbEs8wCD+VOPidFh7tUvrkYHe2Mz6Pc4t5KgWoyPKmHRBlZI0fNT
e4QRCSbJHrNkJyqQ9/KLyjQ/wUyZaTOW4cVfSQrc1YThcsR4qdUdyymMmCKUN4gn3G2FcCNbZypm
smTxbioFkj+WxcXBWJydscarm0UMeqAq3vSjd5bEd1EM0+ORtGFgnVFxlvrtR+PS1FzvT7/DBepR
s/77Bbrq639Gx/Gpr9cnMj8LSLpDHfxX0fr/B+Z4yTAm25C60fywz/zu8oTixiqGUCd8G3Cjvl2e
JmZmpncuU1tE9Mv8/RcEQixWf7o8DSR+kOO4qzUGAYzmvxcIGRHhw8Ywl7t5EYxrdRFUS0WazC54
XZ283cajxLHRfvtDPF/bTviehriZapuBZZ6FdHGqswud6qIZ+60+5Hej7J8IZ0HWWnveqnPKrTK7
wJzLR3RvN42urAwTHxdRYzfWgiqQ1mUTjrdSIniznB3fyl0ujJUlytfSNm8GJ9qFQ7GyNEaB2swO
rNLXcZw8JdI6hHWjf4CFXXgzDisjEh4O0iLiIBqBn1Syd95Z25kBXJYNm3+gLalrdWdiYaRxsoqh
m1e9rqRXTVzZj7KQjDhyq8RIXVRBLHNQnEbqD8KMt0mkuw8ZKkMF6PM43aUsSYagCyGDB3NiVyvD
KB5R6z9li4gWEpXFKHh2tsmsUkeGql8tolv4jNZ67Oxsi6GZO3MR506LTDdHCR0MM0HVqWK9NUNK
y02kq8RdvXIWoa+qDJeeUaD9HT50wFNdioe6Tq2dDAfrprDa6BCZ7ANmu2+uhihOL9rBmO6bibqX
STLqC59XPD6XFbVRkWfuuxgEJnQdAYkM2kwqd7/Bgeeo/teBP1Tl+88Lso8PfTvvKoB26CyOrS9c
Jk7U1wUZIIJFe/83zT3Byuh+bFdnRfYDQp6jzgWwrM5wdCBR+LWj/hEk86OeF84uFRe1GAIKcHQ/
HnWzhoYRl0q6M9kS+1GsPTsLeAQ67SEF1BYPRG5qjOn7rr8MNZzKdma2HI/w0ph0Y4EsbmuNADTF
2kD1oBDxaB7lqJ+IeGL7Ut5iHrhpSFELHD3PV7AfZSDpHzaAD5jpFWm08by2hdGSufb8aKkCaMEy
p4lcJjaIY08q7niWJMs0Z5nrKMuEZyjMzwSefklH8RjSgdPsKVQKcqKHBlmpxsr1vIyKlIbGxmZ6
VDRQY1hZFIh9l9HSMmTqdC4qEOFMnjpmUCLm6qXImEw2K5HATp+BNjL8bnSyYMz7ZpN65a6Q8hlx
wLpWaB5TMcU7pPhuCsTcrsQ2lfU8bnTW8/tIj21fFYoZFAVIG7+KLGtbsln5PFLaXPVWxW4IUoo6
nwdR6fITY8lsqatOlZfM63FCiK+l/HxrsAyulC5BzgxqPVPvVXW+mFNKJH16IbWShY1rvXozzVye
Ns+dGVZYZ9GKdRPe8ChCPo2yshfMHtEaItRQNi62qwAj+Ya6GFwEigtw5/JNWO6eTOw+MEW2V41m
37phwfai+aznDYsGI9pifyvZcjElmDrxspRljIC/kMe9GjK5MogKyOABTDZ3dzgHc2at5lAe2qh/
7eboXNYeEUCuTtw2mTM+ZCKDqqW4xYCCV2NKYQ4W5HaP/W2TZjU+oupMDNdrOy6WWyd8zWX8OKS/
R+yLRmnw70XI6b2sEvFTD4eu6vsihCaMzcKfacsftca3S4mZGskSyDSx93w0at/EWKaOsQ7K9ocW
a6lQvnkNEBUvSDvoth9moV8qQ/4BP4feHy2WTRuJc0FferzvdMpdY4VzmRWLAIahIDqezCLqNbf9
sEcHA99eHTehJNZlm4YjYQGDY8UE2o2MDTihJSe1rOpdn8QwpRNEjb4T93xx0zza2g45cJkd3yjI
naBBOHW8DvWqX8VqBStxGWe7aX+fLgPuaRl1j3JuA60dYAppJB3MOawgw4oGBj0CvDXjcqMF6j1r
6AkYpCtl0+yATSHkHIdnB1PT4I7Ih7u0C7jjsiCDzoDL9BMstk9xu+i3FoBDBslBZ9SFELvGJaeD
mF5wD6hEL6IBzKYDCaI27DWRdYeEoj607KtWS/ZzF24XthWYzYg4ZtIAFOXJnIHzLqwJrmMRGJED
UkMPXT8S+kZGXOWkMV8a0YjWNe6vyhHRjSq6AJvtoVbEBSuDdK1p4zoz2KZTsN6MZYGCuNJ7HQAF
4bWWKPZGbp70nP8ezzMdkTG9CkE4dKFlp8mZJ9i0cEri/q4GzRXkGQw+s2RjPvBrwfjrHB0VaE2z
LKFDJcLhbov+hKHxqOrReTbmp2l0njyn7PBDlUtEXqF3Nx2pzJfNBOiOZf8qLbXKOTt1YR6Tj/Ir
/6jEPooycCsu+xUZb52eudZH7RZiZFyqObbu4fXvUNxY/3mRfIJimZTRPyLolk9+rXDsPwwUtCCW
AFMuFwOepq+XiU2MFCxL609b+w89DXJQ6iG8uqBL8Dwtn/p2mXzMbah2eD2WLulXLpN/8Otid/eW
S0vVkON9jP2/u0s8HNyp0GS2K7zWNImQUfSj1uNw2JrAcYakTvfCU8wNLz6gG9nqB0Iw3LPHYGiX
5AJqfW527xaSj6vIboonoqfzA9tZdzWhnOx8u+3asz0mIl+5gzndg2dyLxB1AHTjctjqVrEsqCZl
N1gRa4FQ7WPaniHbNJGC+D3JuWd6JrlNgjeIXSphGMbEPF6T09qJSLxLFMNbWZEdGGO/cYVz3bb5
E7RrNJb9KYcgxt1BFh05t2kZlGlNLoa5KU1Kn8y4xsnlBEplHU0jsplt6ATozsRZK7lxyjE54lS2
ocrMZHDwUc+fat3xzXm5yHSkO64tRNB11ecyFV8wqRWBGo8sGqWj+5mN4nVyxKvhVbFvNOZOFvmz
CufuXA9quJZGU5qfUDWoXEqhMq8br9fL3+LgLQ/av7/g5/fx/+xeymp4/4dnfPno15NHA/FhmEXk
5izmXUr4rycPcPUCnzFBv6B8Y1b7bZqA3chlWsC6668RxLeTh/xuQZItPkJeFj72KycP6+JP0wQw
NgRPqjbWRKayy8btu6OHwoSZrzKnO22swk048XyUsVNc57NO7FA8BxIo3kXeMfvUaZszb00iTgzZ
akgOIpnKz40ynuQMHw/ohObPZrTTvOFBbaJTHdfpdWe001Vcx+MpD0O5EWoW3tdohsBGjUwO4St2
43tXy1vbuO5bOvypPNaxLLZKkiunSlHzlapG+orZqUMm47ydW46GXWmYQor+MuG2W2uDg6H2pNdk
wjpTSDyOa+FKoIBdu6mAfZ8wzmtYYc2SE2nxcBrjbd5mLyauFq3WaUcIh+uyIxRW5g71rZgy3xjD
XY2LxnIO6As3rictBso9kOnS8LbORAQQYr2pQFaAmhhrTGF9nnFodR0oHcYoitUdUse4r5Ls06ze
Dnoe9MWnQWgEz7GzbE5ogbHJwNlUnCDMd1kk1406HOysOCZhi1rgaOQtSkSxSaIWi45cSS4Xo24o
ZlLsOhicMx71HLmyY182urMVTgdDfMJwvKaZDFj6ENVBkBA3L8ajueNy0YAvZoi8sqF4V5rJIzrT
e50K/W3ou3shp8l3s/ScTBGNkbF1m37PIPqTI8KrUPnitV/cQr8dQo9sq4/OZlhNDUq/VDHfZmm+
VrayidNrVyKNdt1TqzOix39UsxgTQ7ReBOLtjJx6tK/Jjw5yl0l7KA7Afy+EFhLAy2LQdk+umNmE
LuN5sVUi79BWHsbVMZjdfE9Jsra6pbe1oM5JgpS7CqFxcTRo+UIxln6cv5jVrbhtC7QwSJFJ9VsP
0nlITf1BCVMA1dHe6gTaTe8q1fv1rLfrLFexwuq7iNWyzLC8YqS9rXOChyzKwSIa0VbHyYVl2ADE
F11GvRqm58HGuUXSamlQgoVhekOZtTMjD2i1TfxLsnZK603F2la4FLVm2/mzO10VSnM5dfHBmDlL
trnG4RdQ7N25i0NAQkBS2uQ2ljgaHKXaoGjfZ87wbKvFFsnXylbHQCbKzTLyzjHOOzIFniYvSjs7
9nDfUrTxraeRHTquLEPukZkc9KrE4oAyEFpn4fGehJPtTy6w0YpAqGbatFZ6AxTaj6qKXUnNf+e8
Yc5f6TFPljKax3C0ATzVVzaYGYkvMONpS/r+rLbl1pr422FjUZok3XjzCV03MU3Ocz0Pu9ouNoSx
H5vuWiwl+oQQxYp2Crv7Ghei0xAN563S+ACGam/KN7tGxVt4zlsR54JegO1Mpa5G02HtCQYji99i
YqBISlGZKqAkCaIp7dEEkyJNhnuFwqjKztnigWxayz4VsmsO4ZgjRCn4OZMU5Zl3M97gB3kE3sZu
1SwCl7XGuuqtfUxa32+xhCQf478ev8uyzavx5/Z1+dS3d4/mlfERQ3Hm1BiHvr17jNcpGylqHFIR
mKODmvjavpp/AFRbXiI+8P3+ETm6CShUBcb2MUP/Jc05nfLPj56GbA/lu8pkTzX/pqXzetiJ2FAy
DBgf/k3wkkxyMmsg6y/DGtokH5DNOUKsGYs5qn1tWV6h53qY0ggKKOcUznHnXqSTOBfx8JKSHnIJ
IdF7VAvRBoQrHsinepo0hKb6jLzX4/BtCjZRECsvzMXOMk42qcQ5pW6LU8VPwCXt1K5sLrXFEpMu
5pgEl4y92GV6G1RaBcE4irQvCTKGyKBXTPHYtHhthEItOFJD+x3ij6ZnCBVq7AIiZPTWi8dl1MXZ
ln+upWIcX6QBJpe93V4xoK8TBumbVfgWMsrpZuuUt4rNOJBlZjJrO7mMfSwjin2dSZCxTLsiyXWX
1UjXK8jNapq89QxKyZqUBy2lwi3MbDUn04qR64pYlC+0ebuZcRSVtxnoZcMNvcyqDIZW0JlQtTLF
cvN2z027l51Cj8ugCybOW7ZMvswO1puJAjwgwPFBTxiRaRggCxR1cN76u6zLlG2/TNW4HZ+lDWOR
fcErKVJM3gbjLVeaLe6ki7CtnuOh3/bLrM5bRlt1Oxt+9P/IO6/muJE0i/4idMCbV6BQLMNi0Yqk
XhCURMK7hMev35Pc4UgtTXeE9m22X9VNkWIhE5+599yI0rd2XKRnsXOpzYjVp/eB3/o+/CsFQcwM
7uZ62cyWGI1LxBz9lTeO+hTohZk4t/NYmc0J1sJ0l1Xi2PSsNYju9FEWttslL0tfLTAaO407bdqI
N1fMSvn4T2htDTZbf11hX7+URfq1/vWWkV/2ccuAjZIjLXht/1sLU91+VNc2V4nDfAzxmWSk/4hW
hxNMg2e5BnYYDesLq7+PvpYLSN4H2F7Qvlm/U1rTAv8scqBrRuaAjR9LJU/7nytrClFCTeY0A64E
0qxYPH03rMJO9hYT3wmJQW7iD1R4AO19vYzd/WyjJNdFamzFYsfd1gXu9k1vgd8cFE3BJZKuxZ0h
MpeYcn1gjPOugRi7Qn0x2sgIxNDljOAQS8RdtISmFFC0E+WItlAoqsPKF8YpVUYy5rXxzZ00cw0F
b1x6zuxeSfSHoYcA20d1gyAXvWzkGONxWJi+IRniz2T8sbNQS1ZtX1xoeOoOxZoJP5dKXPQXiQ+a
9dT30o9fYGlOc/NpVNxj2UYZzkACIhhfkzk/qHWgjGZ3WBrjbVrdLZd16pNn+mB5OHlSEvScfnnu
6PgTpMNxHZHY1uvX7QDndXm32qlOxLavVner0ad3bpS1nyi4WU/0dNZo+99Vyvm7YFlKl3//uP2/
JORIOOnfnMjX6tt/anflV30cSAekKrc9qGDdw9T153aXsbQ8Cqyz/rVl+/7aB55BPSDBOT+OrM0/
QGrI5lRj2ybdx79zIHWNwuIn2ZGJspVVPEUG+3OTedaPvW7RiVrBFonFQ6vNt565SxvAhLonwGTU
D5Ged9mOwlschbynXXlja/LuXuUtvkYOsxZ5s7dc8TlXvSbv/HxoYSUWcTSY3P9ZE1qdKZxXS26z
eyW/0kb3QEz60S21U9y0MDFIEGZcdEhZiGuFFuosyHuyC32FlXk2Kxf8Em9tVuk5K3VV03czK3Yv
N3eClXusGmdbruBZxZtyJ9/qcUj0Elj/6mnFLzV1XrigbdgweY+DmcU+E+t7djYXUVad4EcSbYmI
sLXRAlQyDt1O3VcRzzdsjVbppyWGSGoI7LVYt1VFqpqmKlYUKHlOclHZZJV1mgfh7utaNH5lYpVW
8uhkQ9hKFHGHlQxrq9fibOkOg6YfvNzbG1q394RyZUbWF6byQCGTMVhW2afWh0qg8l5rF7qlUu1s
+KmBKPunLJ62XVR8NjLwkfr65GpQfwBP+AzfnKDqzEM1jAer1h7IiSOJPb3vzRhBQ2Gyk0Itta80
Pty1WjZ5VH/y8HSp0ty1SpuXit/Lxvelrh17C2kFq6QpzMYd1hjRTDxApoWqUdXbYsAep+EmKzR+
MZHTkitsjCqzNeMYa2w+zUW56gv1No4aiCxaG0OewHcQ2e6hro3jKMkjE3Y0gETiCh3b5Ke27LFp
0BRLw26QmIfIVPh92z0us0ndtg3hoj0LjWAd1Ttt1L+q83ADE/Rco/rKlugh88Ze+EZiUkqqD4Yi
6DO9MQ+KxUV2ob4RDPSaZd4np3efOoWMT7qgglwtOfdwzfOaTfw4Y/ayoEfYOEYxk8asV1KSDwJp
SRgy0pInaJoEbTqvVsrTct+465ekmQ+qFXlHnQQeX3egDZf93ISMskx/4QfyIcVEkN2nklzetA8j
l2TRxO1f2ti7KOKMLjlTzqaT4LzuQY+owHN9YstPbJkOOqkhQaZF7S6Tu/qwk6pZjtmd1tuvKkMa
TBg8uHle+wDjgHrLic7v3+v/fVgz2b389aV9R0LNf+SayS/7uLXdP5D26xA4uWz/9wb+qKJccnvl
5WsA3fnX4uDj0qaKQgaFv4mvAFjr/KmKstgn/LvB+80gBpni+dO9Ta4DvZqOJEu+JX6aUcbqvA6D
GKsdipkx2yx1k6xXCdL0KHA63QwjGyL+gr+2r9aHXspijHeFDMRltPsIa6agdFf3NYsrk8G5WZyt
LiWoujPQ8l1MfaI8T1J9g/W0vU6kIgcDcXzAb2fdtlKvk5Zteex4rm9AlAH3q95Bf+079K9gQV9v
HLEYld9kuFGZ3ZLA1r+nsbXa0gejFxGQjhrdL3Jv1/Tjk9JhqXTX5Yky5nGd+yv+3QfYVJ80BZI3
sBN02Gnlt4b4BupJO5Jb+WmdYoPBEobl3M6IkvAovGZU8I1mf0485V70iozqMsBKJyf2eRgVFvvU
KS5EiSy571LzBqEgETfq8yKF9zEK/EywWEjQ5Fto83s0+q0U68/DeppQ7w+9wHdlc+azuxhTpOmI
y9iOjtZSX7hS9z9O+u0qnQDRosPSd8gEmwcmkSiegMBN/oqBIMVIsJYRaLba+za65rfY6t5yzTh3
0nswTebttK7nri6eq96+9fToC9aqC6eGX95LA0MqrQwERVDzQsrocDgwtDoW0vKAVsTaMJJt+b2m
G/A/QWLTYvZKeemk/U0hrRPOID6LycMW4WAswl3BgBt2nDRcCGm9iBGqn2qSzVmQcWlhzxiZYQr8
Ggu+DaXDwJHg5MilpUPNtSsrQQNmVYh6NWn80HGAEJ2g4OhKsZaZvEN1Hby6az4ofXKapIEkx0ki
mGQ50loSSZPJgtvEyC28093tsjCpbpbU1wUWLobHajhIs4qZRDd6MrwRifxVTa03rXXPsCFIpebB
qBkEl1VxUlurPy1Ce17b6XHWin2T8pPVenbOrPhZnbXtEjUEtbuXiaW8GTFBhQSEPBQxGQ+JVn2N
rXJTEPAI7GkGs+zdJUYVBzzoe3pv3gaIjIOYkt4ryrsqK3Z6CwHQNEKW30C2ksAcc2y6SXObxePL
1M+rX3c8CX3GXADjHO/f+kLLu8tEmKNvMdEPotj1TYVkjLpirqebp7wkVtZQ7oTiinAU8w5D3cFp
0yM5yreUFbeLZn5LCKcypa+FCOfOUMCRMaCOBusqaQailPKvqCjfsqZ1cMPBM7RZ1WmLthV6HTpD
vtOaiPZCT6geFO9Toqo7h9l7rQyf1Gh5QPh8TNYM/DXhJeXq3GI9YYfuVrvCHU5jAXmKCHC3aQ/G
SNxLVCUPuSQJK8XBMcubJK1vkPMe1WnaRWuy58YMYysOu8oKRFecxXgfD/atJewrta5ODZAsYdYv
VTOh7bFGOjQcIhWLB4aT2yGJmEWLnW2mNWOS4skbh81UOttRH+5qU+CF5nEn/2YL1YZvO5wMY83C
SRlf/wGvwvcIob9+Ffqvok/5PfxE4X3/qo83IS5gNmFkNzrOz/2LI9OFbOvfkpwfxpaMIaRGkC2e
QzTET4tyQoxguUPBkbPO33wV6r+2MPwlFkNVXfo0aGf+3MLEWeuuyRhTKS9W5FeFW1znTSwQjwNi
AMQ7FTsQBWhR6PB9x+0ozCKP/PMpdk7GkOjh7KE0W5PauDEmh8U15ei2mSL74M1rTVRga2LUUVVC
pFvG+cUaVjnT8QV1/VZvkeRkzcKGvHJtZaej8dmXJEX4ibam99MSpVsvg0jDm6d2dtAUrBnvPYHW
Q+56x9kxYVsq6hqf09zRXhzFEReR6ZRsFtI4HBdH2ZUNihWiD9f5Savr+UoklVSyqObtqObdBWPQ
t2xYxwtciK1918yOe7OMqTv4KwFzKBnwO3jNU6s51xgweixZK5n35NJlqtOGsVJdSTdS5YAl8iBX
+43av2rdgvUvvjdT48ZbjHuBdiWwlPoKJgibCRV3RJPd4rc+Ed5q75x1UDflsG6Y83KdAy2FZKc4
u6Hvtrx53A2WkmKTO9Ndn5K1qUwkwNUdUT6519GLUL1Gi4j3dlYtZ2LuOOoWMCVNjyZeela3paNq
Az1Tn60OmImbrWeBsj/3UQPX1ytMqdcknau9kRGN0Y4sCCdht77CzMXv5vYaU5DpT7GFkM8G+k/J
l/srqx4+seZpNvJm08QWQr4mC227vldGd2NHQBx7LOJS5WTRRsCsW7FHKFOasX6hMUHvWpNpUYI+
wBXdEDdaKJ3YkglISQOgdKv2fbd3jPjUlQlvQBf4iVd/ic3xSehdd+GZ2a015yBAiCApxT4q+0tF
Fdd1O2AedNB99nly9CYNJlUKmSk2I0ydvI3orNq2uQJzrSNL1+2wEyNqhe4NhpAVIvC6MjFgsAe1
BobB0RdsnNf4456GufqcVdO2HaoGxqBJd2OoXxcX64hXtHUIl1Yu0LZKSfGy1Coyk/4Nbzd2Qs3F
oTkV9HgDAikmal3QGDUBhtPWWebXWcy2P/QtvI6MkOMZubiZ8EpvrOmeeaYZFt6qB1PSHoBSVNta
I/9qWNpNIQiNo6tj7wVecO+2JM016WQSY6y0my7Dwje4/KszRJwNBo9ZfqBprRiINjxM7413yMzi
NoZ4y8w69+35ui6nF4FCwB+G8lUd140RGUr4T3gNODQQf/0aCF7Kb/8JBiG/6uM1ALLZxZrIwsmR
3BWJu/voiGQyEOPm95ZHowP4vrziv1jvSd+ezB54n319jJVRUjFvRnHEOwKHnfZbgyw6qV8aIhQj
NlNRQkwgTpM48qdB1qAV1bhgcyNK0tGO+kjOIYM0dtR4xT4x+7wqC/c+zZAbZk0CwB8B9dQ2cAEy
5WvqdPZl79hPLktonAk8vOvgvbkWq/OUQ74pKvFo2c3z0OcndQZXKSL8ok6xPthNf4+yCjBCioXf
AL4+9sGy9DdxFclCZGNU2PPddL7WWsxPWElbjXdFjk4ifkB38TgW9Z2KXtFU2+cOHJrZmcc2r8Pa
ym+Heb4lK5Uy27MujKU/kFFy4H2X+/GIx0wFNFpU6lc7tffcpfQU+NbUyQqGoR79qVk2rWN/VStY
aTHx2oDu/ASRJOl0yxOe9mNCsV9m1uUqxIVgHkLeKQPq6gXizb6szcDWkhMND/67AYxRv/f0msat
JBA3elhHkyHWfMMO6QXFHDl4peS9MugilpNhd5dgFpy1DS5ANvlk9NpEbDIi8mqwqlnGdTDs3SIL
6uq+UtKLtRg3Vv/SG/F2Qg7bxndM8VBic43r8dYh273EsqfzwVBIhxhGNqO9bz0vyA3GRsZT5Fx6
XAHuCGYWBbue3iC+5cWaEVAEkMeFJa9g94Vbt8RxgCgpsNuHzuLnJfChr/e29wXDdDjVdz0fiU4p
itJ+Oo/jV8TkfPxr4FH3C4f5XgJ3X1UvYViE6/QZqPeN2bm+rULVShHLPCyJ7YWTN5NzIadBaqee
03Y0pk0ySc+ysalInTt75iLUA6oFFp4kzXk9VKIkUcPMqKeFPkwp6ktDdN3j2MZ9KGxn5A1bnek+
do3ebShHwqRSSQ6wz7HzsmaGVInsDXFtZVeNhy3UzPeDm+KqN7YTljo3Rv/AZ+a05cCMMg4KSpap
NZCsx6Bjq9feWcLFm7aK2W5kUpZjXS/uxK8s8ZXawE/VbFs6N2L17qjEwrmeeNN/nqp2hk/VcUzg
XkWgT3M+bid0V1AAHQbyDN5JU4RkPF00RMizJdlWVnlK6BZGFanG0AVeNJNVWBxq+vO8fat4K2a2
fSDHOkK4TC3j91V6LMz7miVM3GKYRpQH1PfFXQ3+YGaolg0XK0wq3CIHxhylv/BmiXGFtMt661Zr
coHh01/SKvQGIvJ4yqsiCupsBtlEih+eR93pd3xPp7M2bhTf6/A5WByDodX1r2VTXiVmdypQI6np
eq4ooAYSwJq0A6uVIsPsws51txZFR8Eke1L0jWGRNTar+8pyLujBzsMQh4PRvrVuc1k5NUl29bZW
CL3k2Ce+hk+iQhujV/GprizfmOwrbrrRVzTnLkvFJl3WFnJLvHc74hFS7TJG/gFeJjSilS5STQ9D
gQN30i5Hgze01RUbPTdDEFaPmbrs4HNeFoo46j0L8pbldqziox8KxhqMoON132TKQXh8v5FDgvGk
mvqNbRd8BlVI4DhNYrTwih+3KsHgquY8O2V3Ocygm/r8qjcsum4lmEZvZ2UyUngozoxmrpW5+paU
xZEiOPetrjkvqnfNhBmMQuI+ZHX9ErnreJwLbfUZOTchKWp5uEbZo8h5oJc4y1G0eGXAve75zsCY
XODXmPr0GjD220qKxrbORfzoFnGxawW4BCNKmiAzy5ZP3NV3Vefhey5J2zTUxtmmDMeZWQsxAXIQ
4uGfUBhI4fHfFAZJPb38mgCBt+p7YYCQmje7BQYEAIn+rtn8XhjAS2RO+iHZ/FNlADMXkTT6FdOk
TqWc+KgMrD/wv5usqv/Vcjq/teJiI/bzqFTXkHdrlouoz2XX9efKQFtqXXRmXzKyzMqwkldO5nIG
vWxid7EgJnTJKHD9cV6XY0NQNGGrMZ5ubI3kOkjfcuW6csy4EuKcOcy1bA1Ckr4Gi4oiS9HnB5xQ
z9NQPMcr8AmCwoiDXdk2izacsQ71PZEF0ZE4gwtHomVn0TIWTVCC2Pc1GXpdvlzaTblda2zttHLb
vo5qNkEDKF9cTyg5l1l5jsdul5XekfjaoGzyiaOBXlCNsqMXeWFqinslnT83ivM8lNWXdGHFoEb3
7kT4Qg0u0p8692vXelB718Na5DbVSjRlELDKdFs7dnvvts11pQ7XC6Gowmm/jiLp0PAln1YBsr0m
hcatLBMThLEd4+7L0jT0t8BrG80iilCs92TcvHiT8lhWkPYGE82Q/jQM/daJP6PxNja2lXh+XRY3
np4whSOESS+yN9eOd4wkGWs67ue4o4zJ1oOjlntC0QIzVUL+z31va9fpLG7TIr+P0GRuFM+9cPmd
gdf7unJt+GLg7WHPlEggEpLuYhm47TOEoEnzEHfD5zLH4cdIMUlZpt2RhegtHlDIdmPNbUilx8wO
tLi361T9qtQ/ZQvrP5o+G/5rfbvo7bGDkafcKBAJIe4wjUK4K6bAyQYU8ZeVmFDLtP66avy8pyUi
MzwHOT+dHYUPO18RHECmz+YgnQGNZG24tmsgyCo2s83ES2mMIuQAy3O/NLjxJzBf1kKklVGkV6ZT
qSfoMqzG8vI5ku0rzXaJHTBL/I4GDGTInebOhZ9U4kmQl4wMQuXNL9vAzHhZEsRaXeLd1i31T23H
TpjigtmkAnHXGlu9b2kM3rq4Nj7Rt711pgMAnreCKecUam4vN2sHH9exui9uk/UbIDPf3PehRl14
B4268mYeB3fT1Igv6SWNTSl9BP+I2/VvRYPkvoi0H77+h3gOqRL43nkxQpNSdN3QTKnC+bHzwkmm
40NhnAZk6kdFz3vrhe2NNFbdwHzPV31csNLEgjeUho1YOgTuv+VUQRb/ywVrkShnSSUDGzOIKH++
YEfygHVlVLOdSowTVx47DkAhThqUSuFQLsQYswFbX1tjQ3k1ecAcRCezqBzvENNE+MKax8BrI3Gd
mVYVisJptyyMqEuqten8yCwc76Tjfp83bdEKY5+X7BUoFq0ROp5QY6MJplye8Pd62pq097J1TJyr
TqXIc4ihK5IEWeyq9cpeQa63G1X4VEw8D4WoX/SyQVlu7zPdJkXD+9ZkRDdUUNZoNtTMfKzG6KCb
9aZK7XvHSK+bOb3BLlpiTWPMZa1XXEWPg1zW0A7ptEUD0g0fHvpJo4UTakMf2dk3XdlTejrqp8IU
LymRg6mZg6muDDY5qw5PSPk8R/QZhMB2iPKH5zrixuDdhDkmF+dhMp+XRY2CeYRymtn617wCAdjV
yxQsxYIesfPeHDfL950oUG9m000uW1MR19NulW2r2yWPKgEK8odID+Oo6r4H9GVr5HP5NMp2ePEM
Y8sKZdlUq2c9p4DFWC6D1vFrLU1P2jTZB9IbRJh2UwELymmv/xHnnKLir6uozYt4/XXG7vI13484
E2wTJxJKO0nK+NMRh8CJ4A21D6KB99P/sW5mxs6+mWkMRjaN8Qp/4ccRt/5AzMsW2rVtxuLyYvgN
wIb8yX7aNtvcJKaH3ggUG2rkP59w6IprO7uOcpFnkXMRQXc54+0RqH51c8SV1bvLVatU2jl2nfGm
91JmdBGv9IqomkIzM5TE/YtJRXOc+hFLDS/FZZPMsWFt9aiqsg0lmgEyXriINsbeWu6WMvNoXLGI
bPq1zpxAI7IDMJ0RMY2fal07Q/sESD+16GaIs+8Zkcbo+HUdJsSNN7rzdI2nVdTBYiLhJcKgZ7Y5
Vvy3LuZOceX10qYmUCWTMgKbhbg2WvihCsfX1+TVRNUIH1leV5oCsVNhyfYKZQ78T2ekQb8ObWAX
RPvVKWOZx4rfXNCpDQBLLSJ4Vs+Ni24lZGvuRscFIl+PQQbT/b72dCY6a4GCAGvuilXXKRgrJSV4
DLOrS1LWvegTXFDx0MT0ZJ1mMDNq7nPA8gQFgPUP6cbMF2hhJR3VclN0xbVRaoeWDy/sWvVLlatM
l9puvza6EpDHY9xYqVmUW92sZkPBCxeL8J9war2/fTtfvPSvv1Iy6Eu+H1v7Dw6k7ZiGJpV4Up3/
vfNBNMs88hcojnwty5B0W0rt5dH8fmY5ztjXVTxxxOJJAe/vnFlQLL8cWlkXIDmhuaIMkAPbH6V9
DjnAg7tU9c5CQs5+X33ObCUYKTYFRec43Y25GozLsBkQmOntFGjauKkpVU08SFlShVHr+guCcLu+
Wqhr9eJR2OeaSldQ8BJ33lL/LtiqOaawc2wkfDdiwubdHZv61ihRjVFB58vNQENPVY0Ze5cmW4da
u1hF6FF7J527VbuXRikQCnCmTN033emz0ogHdFLbZayB5LAsmQmrEushztF3sDAz5uUtHfJnPNTb
rI4uPNkRkHRxb6/9bUer0A7efirjrbaaoUWzkSA306t+YwKQXTrls0GzRgIgac00IFFmp9c1yxmj
naFVt13ojoWVbp2KWYZXTG6g9LXY4vontz1pVCcsdPNT3ri8jSv2X6GdqITVwZw6WrQHE5ZYUWCz
85rijI0/wt1aNYMRDnbKZsXG3WYa9xnZ1WUzb4bqHgbG5cxFNRjLjdokb60qkLkk+65sAmIDRyap
E9qCos6ueQcEaIGOuTNf6wPiMMntMgDw9t6d5uHkzaOAp++u0oAB2wuKvMaERL6cE8vaOjOSZ5Hr
um+7LOai+iatratynFnSGVfzSreR9rcg73ycDmFsrttxUoHe8r0dswsR9WOGSu9nIIlqR5LGMA6X
fdx/AfTNTaZAuy1M+w3JYocfwXw2Pe9R0ew80HrMYxYoyMfcdoLVMnLm4R60RZVlka4/Amnaeatp
cye6X0Sv5wcRqcdmjO7B4t+VRvzJjYfrODeZSY1OAqmzpmyZlCVM1enayivWcowMi+6yda2Dio0s
URTFdyIw4+N0WjqHzF7HC8CyrCdLi/mNKEBixFLs1TaF9iuJpwRzuZjIzM3Qlv+H8ND/PgmdiqLs
ryuaHboBmIvffqlq8L3/eD3KkoWUT/Rw/ypdPu5HB2gYyx+SkCRcSN6c34sayklDwjogc73vhf5d
1Mh6ByU1Zl/XMCB3/FZRw1/26wXJLexgfKC6oW2RVLEffL4xGUUqcOdm17MAvm3f9+raMuOKX4yb
KsqZeORG76ihxVRE9ZDfiqnk+YvxLrmARxHKCp36Qb9YSvsiX+j3Z1YaY2x8niJAVeMkzguPlC2f
rXeuriaft44HL5JPoC2fxVQ+lTHvfFJnnJPFA+vy4KbyCebgHASPdM6jTb1+1triKtWG60g++4U8
BY48D0ju+o3HEak4KiVHpuXodByhTp4llUPVWCpoH47ZwnEr5LnzOIDIDlDIciRTo2wfmPYwdWm+
xjpHln7vceQM44/qglKe6miJ/Eke9EGeeE6+u4wMZrkLRNs9uQx7yCgIB3lheK0lVdD+gD9iIX7Q
5FZZuF0s27qK1GW7ZM5VorQ3aYp1F6wx5WPt+iROICVHAEA8RFtZR0CViXTp3nWw0/FMbqzm3uFG
TLnxRuOBOAl2GFyDqFaOvG2RpCXXccbai+vSVFAxNYGdZ/uUeAeNS7UT+GNtY2vr7JeB9I7VvdB6
BIcxeUC1NiFvFlZtkech+itD6bxzl6rmJsK41WsjH3x7AXB3RxO8oaFGrmbv4wIXax+jLU9CSOWB
Fj9V3We8evtU6faqXWyNiH1g1qHE6PzKfmxE91AaFeQorqgq3rDJe9UtVvS1C5eOsCX8tAc9ve+W
N6O8jMxnqL4QDXGQ9xjPmz7UJjuY429K9WXIgKDMhLMAaPG1ubxB5s1CwOKDzTZDQvs4RBnZi0tY
o16so/l61vJbdVU3FSkSKD19OOwHtcSiOpx6mLjT/Kny2Byyk5krcCeefa8Bom3bTZNln9Dg7SLj
xOOO3l3bjBrvCAgymbevW3XjGSJsiiHQWIF22r2LLTnLl22MOLPQ6osEJULRfsuFOKf2J5GjvrPy
jWge8PkES36eS7zj4sEaary+WH0dC5JX7TvK1VJUIUrUYHF5JJ1mb/GPrCqxzRNzw3AzyMi4UEk9
7CK/1DdeNodDlARFgjE3+rqQ8JG5zzL/Jl+wEUeIDbLKNzNq/Hq6avPer+Zzxf5MsCE0H/SK9sZL
tkXx7NAhI9UhScoMmxEozYDZJk6f87i7VU1iaJo4bIclREWObjWHtlWu+zxJX0iyCJlB3yWmIq8J
gPy11gcNnsC4xIQE9yqq9iSTOEngmQPo+1lQwqCBs2F+SuWOUIchbKY4pquxVZjX6jyByBZqvjFU
e7yI1Dj2B6n7+QfU7ygL/vYdtXx7/Q/vJ77me9eN09VheQ44/d1f+2P9bkN/8Tx0g1KcIIvnjxeU
JdmVhiRNqLRq+HO+V/DWH5IZwZ+5tgnCl5/vN7puavVfXlDIiCRsxjIkv+pncw7g1SnXxx5zeC2u
I6N+RTkMtQACNy8XEaGJmey8vR9KJeouRtpIEdbFPARcCmhQ4zQ0oQNg2CXdTVGPw6gOy8MATrh6
s9/7QegU5SUVfHahlUu3r+kbe/pHIRtJk45ybqvrlQ6zlK1m3ubmi/3ef7qSbpVyhfb0ptAytTth
FRbEWjfliZ5OsUFnUBMcCELtxTRyPUiyVAsr0d7E9oIYNjdul1xPA3xB2XZStPtonr3rycQMwlm7
q1RcrkVlpyhtx5tccz/NqKWXUXt0rSTZwKd56oTMujO819pFYhtF5gl6/Yn4wyjgO5B8r7Q1jNqR
0I/0uLge/AtxZRRGEJXKxhsVv+7Nh6Xp9+48PHjp8mzj+x9mQAuRyf1iNX62xNed3o8XSkdsD7L5
faasl32EzabCANWghvArjdRvAgKfFwvtNwndKI9w4Pkwyq/t2H4U2QTBBtKtUaXZozpwpDcR2vg9
SA+bPazjAHY6LIaSdJtp7KITpsJhW2fReG4UT9/M8I1zOMdIpGHhdcwURacd0a4c+lTfZ4n3LWmQ
ZCUSlWzG7jdIzZ2PhGAvcps7PSoBf+ng6Nrl1TEkUN20WH0CZDbxMmuMQ9gCU973iG6DUvKbp8a6
I4nnTc8hOxe28WWhVT32kddemnDLtmYjUdCGkar7yIjAHMLe3GS8qnmHAo8eJEY66ybtUNRuDGlf
U3aOW1UbsBpvagx/OpMk6tgdnfOKhiYhsjyZGQW/OzhdaeaMpK1Te3d4OtLs2b77Pkm7Kr0Awqph
nOb3nMnRkJmTv38L/r80MUpM1V8X86cXRMC/Lnkt+VUfV6X9h0Mdj56Xa1HaX7iqvpfykkNgapZ0
EnIdch9+XJUsGpgaEn9AEcyOWCrDvg8obQvLoYP2Ru6Mf89YzEL3l6vyvTWg3yDRj1X0TxNKsVoF
394qd3z/Itn2RqGxmJM8pzzNvCt2mp+Ri+4ymxSzdhy+FEYPVF1FDqD2KnrG3GEO5/Zvcyq+ejb0
qLXK2q0liVJEZM8cd0z/q9XVfvGe1VALZo0tsTgq1jq/XHK8h+4BKoCNqB+OeNyrV6sX3UF0v3Ao
3wTyJaVERD9YlAZO9az23o2OZ6Hnru1jJpSLVCGbUo9sr1V6Xhpz3iNONSmPc6Ce1Nx+JLXMolRh
/a1dO1GjlO4xbidlQ7rlFE55tB3yhmWflEA2aCEJFGJbSZbAaFe3BYLJ2slYE0b6ET8+eKIGPsng
ximbU+OqnRqNKDVkKIoxBKlnUZS3Q7dpTdSZs9RpllKxmTV9u2HAsFPStCKFuj40NbKRSHGMkNS3
e0tqP7XGvtAyZB/wu0G1z3B2Rnt4jazhYMTrubaSZ+GBdie/ltAMKTBtpdR0Kqc3e9Yu4goRaiua
bdk6t/hG63CVQtURxapw3SpopIh17pGWDlgV636+Yct0XSB3LReUz5ZUwNpSCtvUFtOq9q1HJDsw
KAstqZtNp+rKS5bbBEGtKZW1VQd0ZZHZIFqJczBl2oImO5iH4pHYpxvckQdNS8/psJAe3VoXU9s/
xW35xUDWm6vk+bgIfTWp+EWomm15K6TAibVi16+5EoAyPuG8r8NcKodj/O+bvivumGg/WiQ+dFJi
3K40Y+1ISU/m58ZCh9y2edhKYbLmNM2mRqusStEyKgzaNylknqWkeYykYBaVs5GUms/4mRmVlECb
UgydSlm0KgXSnZRKd++qaSVGi2WgpiabJrnrpkwtDlOp0ChUBhkjOXz/mAj5eTCtoGG8zpgKnJAV
CfeNdp3V0SyMYa9o7qFpjHZLYvcOAkcKwi0nFKajUdYHJIaNzswHUl2Pqo0HwIn2mmrfqs64H1SQ
NxG4WjXT7tQYTRJTbbBza3uOvIERGYAv3xDsEo/iHc8/SVL/79/0/30zGeNvbY3Xr6Id0vKl+nVo
TYH741UOgkGKZInQc9V3q8fHVc5wGj6NifxGNt4/XeUsk+Ta+AOx+v0q55bXPKCH/34D/E7Vq8si
/qdlE55LeQ5t53/IO9fetpFkDf+VxX6XDkWKFHWAXeBYvuXmOBlnMpkvBm1zJNoUKVHUzb/+PEVS
tkR1spPpBqaBHQwGmNhpUcXu6qq33nqL4jYANj/fg2WmUHhAiBxaq2DNnMwWaY9Yth+MGLxY/rp4
dLc3nc32NkKGevsG3ZZs1AsWs/d+53Z9tZBG7iV0swGxgn+xSpGvKheMsZnHA79E2mp4kbgMCVyj
lLVO1oNLN1/gfWHbe9M09oLpZ2jujIqZMLVh7S/f9RkhdzIZ938tBkGGttbtxyAP/siTzbdFuBmf
p6s1fc/B+ZpxZCvXedehgXJMMElgypix1eJtLyluWPWC/t53pMSj1eMcult4WUhDCNMXB50Vozqu
F7eT67zzxzoPL30oF+O19zHtBKcD1LGW3uaUbqwzAIoRAs3vB+i1PC+C8zS7HqbF2WaZUUH7dZ7R
ZIHCWLilV91PRutiDHI9O5cJqy4jZqC9RcsZ0+Ye4dH1f4MDBR0yLz7MZ8WbAj5J6CEuu/z9MVlQ
V0arykmQ4blNzwL6+cZPq8tN2TsvJ8v3nZ5z5d9OU3rf/dOZ60JdpBUuQcriKZtcrB6Ry09C0u3J
uwEDyrCc9zHprD4NETN7ni4vS3f+vnSXb5NiikIcnECGcTw+pmcrf/bpdupmwwvEqsZvVgEYwxMT
qZLzPqnu2eN29YEi3d32eUke/fjJFx6R7zCPMoBZBMFo5v7mhp3RrY/Y2+xp+HUGEQkpeCFXJSfj
6W1Jxg56tJjdBYS1DDHqn/hTcvCO0zkpe50vzHymzYG+02w8fTcF7GPM63UmnKjHYpmF59uKLgVv
qhD+FDyqbAVKPhBq1QyO1QSuVQnnKmXCyC0crO1teQOz98zZpO/GQtJKha4VwttK4G91lovLDXyu
KX0mQ/hdJVfAjDL9RQnzaysUMF8KksHze6arnjB56iaHKzYX0lgAeyyBRea4HcC9eO2W+EkhXAAH
PpJOdbbQz/Jh9m0NH42ZMF82QlCj43I0qDhrntDXykc6xbN159siXd0s0Qo5Tb3n3+mYBvnpTb79
N/hZ/4cqPIz+Y/RqegwtyF/bxct0S/TpAOc/la70YWmQQHno0RIHjRKqOf5vL16mtaKHugfdcXUo
/RovVyIdzItrSvo/42ShDh07WUEpUBaT9gxqQodOFrhh/jSel3B21tOPnUGK3h/5rkOYQV0sOHfz
2/fMXLuYbZ1vUNm/JP3lG2/jf9lAWe6QQReFO8rJqDdk1iEZdkam7WWrfDTPpsSCCFCNAvJxoOMP
jH2EUUmmHjrg5gm5+1CSeJz/V/rwTlKye7rZPzHRi6EykvhvnoNf6GWm8WkQDq9XoAOFwAQrdMBO
vWnwBnmO6UhEaFdp/zdfhGj5nfEZoOC3xIMJGOb9uwmTok+ztPQvBhN/+7bcOsWX3pQGqayc5xeE
8dOz3mDjjbKJ9/ShU1XhPa8I0b1CsIyZNuvSvwl6i9Wot0wZnBP62/FVMll4zA54Wp2F5WqKnOT6
bFIU28XbMJz5MVXEpw/zYuxfrbY9gjvhF2/mnQ6kUaEeExTfnvSDFb2+PsQFj8brZxSPwsm2820z
f5y9H65oyfKWi+2blfu8DEdzip7g6Et8/uqxeIYxPvVQ7XWYSjnpD5gr3F+GVwhUuG+fRAF4LlrA
QESdy3E2u7yFo72WZvDxp7SSD56n4I2XQ4EeuOOfGTl56yRfPYEm5mAU8zL8moNZTNMFc8cmeIl5
yuVDR8LvjHNG1UzAjmI4T0fMkfPJSfLh8xUFcWQqHf8vhGZ/TxL+P/eb/x3H+WlURuyDpKQyjfLl
53ixTMvFDsiTn17nSVbe0BP3V37pxws1nbg321n8r39GD9OEUX+LskjuS05wq0uXpLqV1lcPVj31
D9dJIx58+cAneKL7xcAURuaQ3MNGIHmnz3zc/LgT9hD/gsEd9IUmWNXpwBH2DPU9U/z4W9Y2/fHv
fP8b7BvCpXpHgHgAbvwZK/A1943gI6IIi8qRMXB8z0MjDIaQqShhuow4qd35/iX4ow3x42+oZ4Xj
/QBY/BcswToHpoBtxqA8vrCD1vLRfvC6IZea5+/IaPUO/Js3hMIUIr3y05uibQo6CmHdwnikn1DA
/MOj4cLkIVnq9ehUoGFW2Hd//9k4NgWwnLYp4DkxwwtTBLQbUjFhn+17CQ7IAD18Jto2kt62msIB
gNTeFYiv7XMXDk0Rul3EXR0HAgP24KQAlNq4K/gSBkzhhBBMaQmGslb3/e7virDfRcvLReD5FTO2
0RSQHwyYggt0CPLc9EDz1g9M4UIURFdzMKwQlwoIt9IUf+kubbtNWr4CEGaSG4WvCL2uyw9A62V6
ak1attEUlTgpD/YaE/6ZsOLQFABjEDoDmEoOI9CO4orQQSNFjAXSBSOURg1LfcWw9uc6piDOZJYN
qmmUiqpWldYBIa6QSjxUsbqmbqkpiA8N+AoSfGBWhx6VStT7yBScDQjFRBfWhNyKsKJX32x6m4Lq
MU6i4VHIXdnymgAU1OC8AMXgekSPla5iYCLuJoDiH+hq9NL6fbbZgSl6CMSzK5Bpha5CAFbf3tbF
3fTKa58PKSeQbZGHNKrTLVO4XVp5AcHokyElq/AzG3cFjQHapvC7rjRJ0xdEgx0uoZWYEmyi1U0F
nem38P+pott5gaCTqW0KxogOEJkJxBywBoR1tX9ASEH6jP7r9T2vx1zQSmnGyl0hA001wwq/i140
EuoSW/QD5EkPTUGExVgzQixozQ3pwkpLBCbyUqR+qGKiQFcPyGhZwmFqdaM8JNwTK80grD7tDeF6
HkQbVIVlOyjuUc6LC0xB+GXz2ZC+Qm1TiNCD22cIKLVjPGdrR7j0WL2UtythdRs3Rb/ZrXrB1RCa
KjkpN0fVhtayRK9LJyc6G24jPW/p3QF4YGJToOQMk5Yueim58VX37w5AbtBvTpAzpGHO4pQ0MBJc
kZQLgOuAV4jq2oEp5Bp1XOE7g+sg0CK8ZysPSKAfUUB2wRuinvAyMbi9KejFDKy3xNDI+QDZravR
FTa1b4hB2KV1h2QV6icUIDrRbd0S+vE2ODdSRQHKPlTE+K7teLvX7Q9wI5KzSg4mVX0rT4fIxWte
pIJdgc9RGMQkAk61HEXIRQp9l74JRNixibW7Qh+wwRR0Y+MQKfII+/n4+qAj8cVO1gYVFaigvSvQ
+oKr6vuD2m0e7goQTZBdFEIJvGDT+s2FZR1M0R+YCLoDJkdzQzIMVgXj9QTnBi8MkcURS9jqK+Rk
a+4KYAqKG02YWe3//QuE8IoaJFawOx+F9WrCEGg6+ETVjGdSoniUySB3MbpD8jRrc9KefmpOlxw6
NoieIEBRMUuOPAX6U2RopGq+xYEmkYD2rgi68JkBdkNwfVIukTpsnY9eIEURyNVsHXsBTUkWtD0F
35/xg0A29YDvI1O4HB13AP2bX7T2/qj4ktqmoLjhk34QbTZcz4Nd4XZf6iLW+okmPdSBKdB0YGYD
esUk3801eWAGCh+kJmiICkGr2n/WRROgLNoHo98NJNhGWOHFHe6bgbyc6FO6jpu03Fa0RkZ+ah4M
IRv1Ae8CRofINdnOPIZdMH5gX6IvGb8lrYh8onW7oh8auUQBY9BbA6tpCqCtXYF8CcHE3s9tNIXv
mAGuXErFQrlrFPJaphgI/k0VjLuUQpCtB2RoYldQ5wK2JetWYtzQSigVIrrTqzNzS03h92t/rnN7
QCuh5Axk+6p/ur8ryEc5N4KCN7OQLTVFNa5C023ScQLxkMoolykijUfYldNFjo4Yszkett6lroka
EEK0CN4JDRNgSjLv1qYIYe1iqx2MZ+cF4rv6YQXQleiQMMXyBY/ZN4WEFcC6SA26ntVZmDCONc8H
MvXsCmFJ1DFUKwsbMKZ5KHKqNB5xSqzFdinamTAF/b8uOValX9OuF4P4D0OQTqBdqQRZi1wN9C0B
lcIRRBcGDRrbx9AuTpPQi9QdmE/Cb0vvD/SBtDeFyBoh4Q2Toun1OfSauAqoZ+B4ffDfSrHDUq/Z
10cpJAMB0mcIKOVBgm/e+r7XFN4ulcMecI5kbNbmpbwp7V3R74L34yn2KJgtU1AjHRKQMzavSdbs
zED081JMAZKJG3CC6rWz4r4pOCAA/gyNhntFfcTefiDHhNtEhJNOOTKMOkdvmYKSMbcsWYiDiFrd
RWblrvD1g012BY6C3V9PUpAbYn9X4CuQ2RDQ1/IIq2diV1BXe21w2TcDh4PJfPhMQTHsbX9x9cNM
yUgZhkTQQGuqABGH+0Gu0SFqgxD1wPqk+d7Sa9TRxymIuIFiDuQVD/ZEKGozwmq2Ozn3ZeKwZvLB
ruiDUQwG1MNq5eIDL8GugNsMvWAXe9manTftjDqQDQ5Tuqhpi+qRihE/HR2QAe4UEIO4qpkzauXd
IWR87V1BFwOZB3h2JZDXMgV3BwgFzH/g8MpvWop0+44JU9D+AolbemuBs9u8XbJzeuToKQTK2A0h
t3FXcNUb2BXA2LBnyEsDlRoBQAUtgzSaisuQ/NzSG6RJlnV8hS8UTWGYMSK4aqdu+YoQtyoB9wAw
r2LZWGqKBkLRMwW0dZqB6AVSCXVwQEjUAuBOqudyQmrs0LqqGKVu7QNCXCGjHKFi1uPQWiE3psBf
IrcZ+oKDAwBbuis8/fTcp2xMfyTkK944PuMY1KQvhCtkz1Q2uk0YECZ2BZoLYFhMtVNAeYCaHoRW
IXI6DF+zd1f4JnIQGoehYaIzhprY8WUadgm6EXmxHdX09S9TGU7LOwf4ryeQtH1FSDMpWwIWQc03
sjXw9vXdJjkIGQgxVs1NlBuilY6Jmo0PZ4/oW+oklrpNyRi0A28cIvxDuIl1sadlCi5TqspI9EHm
rMBuO01BdqBtCiEeoWtF6zndYqIA1jIFSTowRtVobS1u0x/oJyCI1dBSC4+ZAdEN87B1OnqYm6YP
u8uDtGQY2BK0WJNjDHetga0tEdBVy9gmXMTL2AwbgwqIxQZM4VUdHzjO+gJpmSKkaMZFCxutbnew
9Proh/pFMSaKOnS5gFfUNOX2TTroCn7Vo+McASxpiLDUZ4b6B4QxL0gaIEbQNH/gfVq+gvYxklZJ
0y3OxWBPGjggFIyBZXzojpUwScsUkpYCXtFLancBvWci6nag0tBGSTipaLgmLYVjw2WL0NGud8pG
t0nTr/auEN0SJFpANXsDvm9bzQZTQKuAl0T+7shkEGvBCn232WdmIQx21M7YHVIHPD4guE1GOL/y
363cFa6JAjoaFUI5As0DyJLmgQO3CW4DjUCUNGuRSVsTEE8/6uYyhSRAQEl7FL7zKBeTcTsUighH
q/Nj7QHxTNwgJOAi3fMKXLZ2BVPRPUqEFb/EWrINSgLabpPSGCVhZsDDXZXWhuNcjPTDoRu70fax
1G2ivqRtCpB/6EuQTHo0hNWTSFq7Aq1mAk3hdFosvrtjAWki/7Tfo+PiqG+QgIIq+Qn6PtSWLVaR
HOhfpsLhpfdBukorJYp2DkKnpaiDvfScWkquQGlD+4DA7IY9gu7ALvVsXaYk6VTZEaSFdGBzDtK0
b+kcEOiacO6k+MV1Sf7ZJuZhKm5bmpEtrx2HtT/XMYXfZVwoTGZS9Gq4E7nugdukXiSsCursQAI1
O8nGaJNnN3BAYB9SGqOXuBIabpuCEAsACzJaM0/FUl9RDVTnHensCimCvHa7kN4d7AnuD9JSmJro
vDQqxTbuieNpvz8vyCx0fzAZEKyaus07b5mCM4FOnuW4fzWZU3NP0C4G3v99NjNwHvzeHUvR3rC7
KVNpHg/kSaTnuDkBR7uCfjLXJQWpSSi2eoqj8YA/f0AIoIBvOQCEDoRSiquUqByXxL9Wa+8eTfD6
eVNwlfboKoXJ/0K+a/kKFxkIIo9KjdbeA+KbgPO4I8nHmiZb0WFomQKUgsCD7PVny6V/gqD0Mnpp
NEnSh2roUhIvVLOZvvcLu9vz+Od7I5XqSUIHvypTmOpPrycvyf//+3AoU6U7sPfTnQ5B9VHN32++
4/GnH3zY7ovt/vAyiYuouJ9sqx9smye9iqaMbfq/NGLO5328PwkJCQ3GLgjZ6fVxjkdIvdwaP14+
3kTZQ1zs1nrz8K9/NuuDchhYP43Hkyjb7tbaWx/nqr9+tsiP51lX7VD6ay8mKrOT2+ovvWLc2G6d
PZMQuWqvfRJHyz/yotwttbc8obaB5RkhrrILKY3+4mn0ECvep7Af9Bdngudindw/7dZ6tYywCvTX
X2b3+fROYRtpKzSwfPGkWtvEMR1Fd1FRLBe7x9yzjIlTOorSh7VqkGalfqxtmVE0Ve8aE0d1FBVl
XMSK4yT8CwPPvviOZUwc1hEjDNd30e45916ridM6mkTlJJoery56OPqWmcRF/hQrtrx0WhlYPl9H
ClcjgJ3+4mmkcO8ytM/A0vEqTrmzd2u9vlTRd9RfP0+X0zuVKxCSjf7yRbRSeXihregvzpPHxXeM
Y+S0LouCgZmqK0QSKO0vcBoVqv1u4rCeRqvkQRksiU6RgSdfqaIC0abRX3s5SxPFURVSi4HFC6UP
E7Ft7cXPHsbxd2ICaR/SXv88LxbbcrJb6dUVDE2c1fMiyp7UljdxWi+iRakK3kWdVdsyF1EZK8IZ
QZv11y4i9ZYxcU4vMPoqSdNjP4AempGHj+NMtbiJk3qxTFJyj+O7qdKF0zb8ZZQmf0SbnRVetjvi
Z7s/U49T/lO58GVUZHFZ7lbaW93EUb2Mtus8V1nGxFG9jCWJV7n3aualvuXjovzOizVxWi8J9BR2
N3FYL7cPqqVNHNU3Rfygymro3dt9GY3t+Da6f1K+UJncqf1C3+aTTOl+UYsysnymcL905xhY+70i
J/BF1ELbKO/jLE+K3UKvDkB4kvqLJ8AD6XEYAyXKwOofonvFXVoNsdR+8g/RQ6LeiSYO6AcSbEV0
V1W+9B/9/jRX5teVrrP+8vH9Uxpnd8tivHuHr7tG9A31PyEp7ydKJyOzjfSXz7NynE9VaKQvEikG
PiBXpDSV0Ib22lfRYrJ7xD2zmzisV/H6H5dRloPTKj7BxIG9AqIlipypQuCqdVrbPB+zRZqvFY9v
4tR+JEwdKy5WUbLUfvLraJom9/lupdd3K3xcA6sv5su8JLfZLbb3ASbO7HUVjCkWN3Fir+Nivkyo
CR1nN5Bcdh+qEXfwAUpnL2qU+rZPVAG2tMfrL52nqhdq4qx+Bm7L05nC2Ygao/aTf07uJ9NcgehB
hjaxfH4Xq9+oibP6Ob9/SjJqfMc4MLK8Rh5fhdNSqzex9rIEZVYnNn0Tp/UXPLzS9sIh1944v9zn
pRLtrMbw6i+Pj0y3u+d8dZKi5m1gcXI+hQ8TUU/9xcFpVQ9u4rT+so5U4apM+9V+7htu1cU2XUVZ
Eu2W27O7ifN6sy0KZTwpRBrtL/AlS1RpiKgvaq/9q5IHUQmKaK/9NVIBECLQYWBpDK5I+0TywsDi
iwneVxlECh3IwAeU0XKs2IzS02Vg9a0KixQJDP21k1TpYGTMk4nFlW5dFCu0F/8WPXCl7hZ6Pf8y
RtvA4rCJFL5RJjL/h8VV7KaXcSzHnKfP8WKZlv/xF6BdycL3aRwV//5/AAAA//8=</cx:binary>
              </cx:geoCache>
            </cx:geography>
          </cx:layoutPr>
        </cx:series>
      </cx:plotAreaRegion>
    </cx:plotArea>
    <cx:legend pos="b" align="ctr" overlay="0">
      <cx:txPr>
        <a:bodyPr spcFirstLastPara="1" vertOverflow="ellipsis" horzOverflow="overflow" wrap="square" lIns="0" tIns="0" rIns="0" bIns="0" anchor="ctr" anchorCtr="1"/>
        <a:lstStyle/>
        <a:p>
          <a:pPr algn="ctr" rtl="0">
            <a:defRPr sz="2400"/>
          </a:pPr>
          <a:endParaRPr lang="en-US" sz="2400" b="0" i="0" u="none" strike="noStrike" baseline="0">
            <a:solidFill>
              <a:sysClr val="windowText" lastClr="000000">
                <a:lumMod val="65000"/>
                <a:lumOff val="35000"/>
              </a:sysClr>
            </a:solidFill>
            <a:latin typeface="Calibri" panose="020F0502020204030204"/>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9E975-0567-4CFA-A883-BAA88EFBCA0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9E9B76C-AEA5-4EDC-999F-6575A7D403DC}">
      <dgm:prSet phldrT="[Text]"/>
      <dgm:spPr>
        <a:xfrm>
          <a:off x="0" y="479"/>
          <a:ext cx="6357257" cy="785260"/>
        </a:xfrm>
        <a:prstGeom prst="rect">
          <a:avLst/>
        </a:prstGeo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Population-based approach to parenting</a:t>
          </a:r>
        </a:p>
      </dgm:t>
    </dgm:pt>
    <dgm:pt modelId="{065F15DF-6E51-4B75-9667-91D32271E786}" type="parTrans" cxnId="{2C6E5023-AC06-433B-9C57-B1F9A15E70F1}">
      <dgm:prSet/>
      <dgm:spPr/>
      <dgm:t>
        <a:bodyPr/>
        <a:lstStyle/>
        <a:p>
          <a:endParaRPr lang="en-US" b="1"/>
        </a:p>
      </dgm:t>
    </dgm:pt>
    <dgm:pt modelId="{953B6E23-6C06-491A-8EDA-1911F7B06001}" type="sibTrans" cxnId="{2C6E5023-AC06-433B-9C57-B1F9A15E70F1}">
      <dgm:prSet/>
      <dgm:spPr/>
      <dgm:t>
        <a:bodyPr/>
        <a:lstStyle/>
        <a:p>
          <a:endParaRPr lang="en-US" b="1"/>
        </a:p>
      </dgm:t>
    </dgm:pt>
    <dgm:pt modelId="{BFE5687F-49F3-47D9-BD4E-9A066BA0021C}">
      <dgm:prSet/>
      <dgm:spPr>
        <a:xfrm>
          <a:off x="0" y="785739"/>
          <a:ext cx="6357257" cy="785260"/>
        </a:xfrm>
        <a:prstGeom prst="rect">
          <a:avLst/>
        </a:prstGeo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Destigmatized process for families seeking help and information</a:t>
          </a:r>
        </a:p>
      </dgm:t>
    </dgm:pt>
    <dgm:pt modelId="{BEB4C8D2-B273-4AC7-9D38-5E8F1FF26940}" type="parTrans" cxnId="{EAB0D0A8-55C5-4C94-93ED-7CD19866171E}">
      <dgm:prSet/>
      <dgm:spPr/>
      <dgm:t>
        <a:bodyPr/>
        <a:lstStyle/>
        <a:p>
          <a:endParaRPr lang="en-US" b="1"/>
        </a:p>
      </dgm:t>
    </dgm:pt>
    <dgm:pt modelId="{72A38990-8605-4B3D-8048-C794F8254BC9}" type="sibTrans" cxnId="{EAB0D0A8-55C5-4C94-93ED-7CD19866171E}">
      <dgm:prSet/>
      <dgm:spPr/>
      <dgm:t>
        <a:bodyPr/>
        <a:lstStyle/>
        <a:p>
          <a:endParaRPr lang="en-US" b="1"/>
        </a:p>
      </dgm:t>
    </dgm:pt>
    <dgm:pt modelId="{962F12E1-B2D3-460C-BE92-F3D5C9CD706E}">
      <dgm:prSet/>
      <dgm:spPr>
        <a:xfrm>
          <a:off x="0" y="1571000"/>
          <a:ext cx="6357257" cy="785260"/>
        </a:xfrm>
        <a:prstGeom prst="rect">
          <a:avLst/>
        </a:prstGeo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Training of existing workforce to deliver Triple P by incorporating it into their current practice</a:t>
          </a:r>
        </a:p>
      </dgm:t>
    </dgm:pt>
    <dgm:pt modelId="{54CF5FC9-6FA3-49FF-A687-14A3B8A59FFC}" type="parTrans" cxnId="{7447A08A-7CF4-46D7-BEC0-F09076540C5A}">
      <dgm:prSet/>
      <dgm:spPr/>
      <dgm:t>
        <a:bodyPr/>
        <a:lstStyle/>
        <a:p>
          <a:endParaRPr lang="en-US" b="1"/>
        </a:p>
      </dgm:t>
    </dgm:pt>
    <dgm:pt modelId="{5FB7206E-F33C-487C-AAD3-863E4281331D}" type="sibTrans" cxnId="{7447A08A-7CF4-46D7-BEC0-F09076540C5A}">
      <dgm:prSet/>
      <dgm:spPr/>
      <dgm:t>
        <a:bodyPr/>
        <a:lstStyle/>
        <a:p>
          <a:endParaRPr lang="en-US" b="1"/>
        </a:p>
      </dgm:t>
    </dgm:pt>
    <dgm:pt modelId="{95A04A2A-526A-4234-917C-C88430499062}">
      <dgm:prSet/>
      <dgm:spPr>
        <a:xfrm>
          <a:off x="0" y="2356260"/>
          <a:ext cx="6357257" cy="785260"/>
        </a:xfrm>
        <a:prstGeom prst="rect">
          <a:avLst/>
        </a:prstGeo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Positive approach to parenting support</a:t>
          </a:r>
        </a:p>
      </dgm:t>
    </dgm:pt>
    <dgm:pt modelId="{B0D7D5C7-275E-46A9-BFBD-246E29B93ED0}" type="parTrans" cxnId="{3DA6054A-D3A0-4309-BB18-2FFD719AF0E0}">
      <dgm:prSet/>
      <dgm:spPr/>
      <dgm:t>
        <a:bodyPr/>
        <a:lstStyle/>
        <a:p>
          <a:endParaRPr lang="en-US" b="1"/>
        </a:p>
      </dgm:t>
    </dgm:pt>
    <dgm:pt modelId="{92FAAD1D-1D8C-4FF0-91AA-655C0A687E49}" type="sibTrans" cxnId="{3DA6054A-D3A0-4309-BB18-2FFD719AF0E0}">
      <dgm:prSet/>
      <dgm:spPr/>
      <dgm:t>
        <a:bodyPr/>
        <a:lstStyle/>
        <a:p>
          <a:endParaRPr lang="en-US" b="1"/>
        </a:p>
      </dgm:t>
    </dgm:pt>
    <dgm:pt modelId="{78803EB3-5CC2-4BF1-8B10-EB2CBCD03CAC}">
      <dgm:prSet/>
      <dgm:spPr>
        <a:xfrm>
          <a:off x="0" y="3141521"/>
          <a:ext cx="6357257" cy="785260"/>
        </a:xfrm>
        <a:prstGeom prst="rect">
          <a:avLst/>
        </a:prstGeo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Evidence-based and a good investment </a:t>
          </a:r>
        </a:p>
      </dgm:t>
    </dgm:pt>
    <dgm:pt modelId="{C42E5D34-2C3D-4FB0-A9E7-B82E6EDCBE69}" type="parTrans" cxnId="{2E8ABA94-3308-4331-A438-C23B396CF791}">
      <dgm:prSet/>
      <dgm:spPr/>
      <dgm:t>
        <a:bodyPr/>
        <a:lstStyle/>
        <a:p>
          <a:endParaRPr lang="en-US" b="1"/>
        </a:p>
      </dgm:t>
    </dgm:pt>
    <dgm:pt modelId="{D8C0781C-1544-4AE0-A8D6-F2698B087930}" type="sibTrans" cxnId="{2E8ABA94-3308-4331-A438-C23B396CF791}">
      <dgm:prSet/>
      <dgm:spPr/>
      <dgm:t>
        <a:bodyPr/>
        <a:lstStyle/>
        <a:p>
          <a:endParaRPr lang="en-US" b="1"/>
        </a:p>
      </dgm:t>
    </dgm:pt>
    <dgm:pt modelId="{85DE687A-F825-4ABB-B2BA-3AFAEA7DD8E0}">
      <dgm:prSet/>
      <dgm:spPr>
        <a:xfrm>
          <a:off x="0" y="3141521"/>
          <a:ext cx="6357257" cy="785260"/>
        </a:xfrm>
        <a:noFill/>
        <a:ln>
          <a:noFill/>
        </a:ln>
        <a:effectLst/>
      </dgm:spPr>
      <dgm:t>
        <a:bodyPr/>
        <a:lstStyle/>
        <a:p>
          <a:pPr>
            <a:buNone/>
          </a:pPr>
          <a:r>
            <a:rPr lang="en-US" b="1" dirty="0">
              <a:solidFill>
                <a:srgbClr val="013B82">
                  <a:hueOff val="0"/>
                  <a:satOff val="0"/>
                  <a:lumOff val="0"/>
                  <a:alphaOff val="0"/>
                </a:srgbClr>
              </a:solidFill>
              <a:latin typeface="Open Sans"/>
              <a:ea typeface="+mn-ea"/>
              <a:cs typeface="+mn-cs"/>
            </a:rPr>
            <a:t>Prevents Child Maltreatment, Reduces Foster Care Placements, and Supports Families</a:t>
          </a:r>
        </a:p>
      </dgm:t>
    </dgm:pt>
    <dgm:pt modelId="{B9C7FDCE-B3B4-49D4-849C-0F14B58D770D}" type="parTrans" cxnId="{03235E65-1806-4ACA-A334-3CF01003EC10}">
      <dgm:prSet/>
      <dgm:spPr/>
      <dgm:t>
        <a:bodyPr/>
        <a:lstStyle/>
        <a:p>
          <a:endParaRPr lang="en-US"/>
        </a:p>
      </dgm:t>
    </dgm:pt>
    <dgm:pt modelId="{76C2346A-EB72-44FD-92DD-C32E597E07B8}" type="sibTrans" cxnId="{03235E65-1806-4ACA-A334-3CF01003EC10}">
      <dgm:prSet/>
      <dgm:spPr/>
      <dgm:t>
        <a:bodyPr/>
        <a:lstStyle/>
        <a:p>
          <a:endParaRPr lang="en-US"/>
        </a:p>
      </dgm:t>
    </dgm:pt>
    <dgm:pt modelId="{E460B1B1-415E-48E2-93EA-8DC9514389AD}" type="pres">
      <dgm:prSet presAssocID="{D709E975-0567-4CFA-A883-BAA88EFBCA0E}" presName="vert0" presStyleCnt="0">
        <dgm:presLayoutVars>
          <dgm:dir/>
          <dgm:animOne val="branch"/>
          <dgm:animLvl val="lvl"/>
        </dgm:presLayoutVars>
      </dgm:prSet>
      <dgm:spPr/>
    </dgm:pt>
    <dgm:pt modelId="{26277E0E-E7EA-43E9-89DA-E402760DC19C}" type="pres">
      <dgm:prSet presAssocID="{59E9B76C-AEA5-4EDC-999F-6575A7D403DC}" presName="thickLine" presStyleLbl="alignNode1" presStyleIdx="0" presStyleCnt="6"/>
      <dgm:spPr>
        <a:xfrm>
          <a:off x="0" y="479"/>
          <a:ext cx="6357257" cy="0"/>
        </a:xfrm>
        <a:prstGeom prst="line">
          <a:avLst/>
        </a:prstGeom>
        <a:solidFill>
          <a:srgbClr val="177B2F">
            <a:hueOff val="0"/>
            <a:satOff val="0"/>
            <a:lumOff val="0"/>
            <a:alphaOff val="0"/>
          </a:srgbClr>
        </a:solidFill>
        <a:ln w="25400" cap="flat" cmpd="sng" algn="ctr">
          <a:solidFill>
            <a:srgbClr val="177B2F">
              <a:hueOff val="0"/>
              <a:satOff val="0"/>
              <a:lumOff val="0"/>
              <a:alphaOff val="0"/>
            </a:srgbClr>
          </a:solidFill>
          <a:prstDash val="solid"/>
        </a:ln>
        <a:effectLst/>
      </dgm:spPr>
    </dgm:pt>
    <dgm:pt modelId="{8D79602F-5910-4D4C-9E4B-E812EDBE7580}" type="pres">
      <dgm:prSet presAssocID="{59E9B76C-AEA5-4EDC-999F-6575A7D403DC}" presName="horz1" presStyleCnt="0"/>
      <dgm:spPr/>
    </dgm:pt>
    <dgm:pt modelId="{1C9A2B4E-2E29-4990-A3C1-38E0C598950D}" type="pres">
      <dgm:prSet presAssocID="{59E9B76C-AEA5-4EDC-999F-6575A7D403DC}" presName="tx1" presStyleLbl="revTx" presStyleIdx="0" presStyleCnt="6"/>
      <dgm:spPr/>
    </dgm:pt>
    <dgm:pt modelId="{95909887-02B8-45D7-B148-F7CA1B0BDB4C}" type="pres">
      <dgm:prSet presAssocID="{59E9B76C-AEA5-4EDC-999F-6575A7D403DC}" presName="vert1" presStyleCnt="0"/>
      <dgm:spPr/>
    </dgm:pt>
    <dgm:pt modelId="{6DEFF7C4-79DC-4B22-ADD1-A46027186E72}" type="pres">
      <dgm:prSet presAssocID="{BFE5687F-49F3-47D9-BD4E-9A066BA0021C}" presName="thickLine" presStyleLbl="alignNode1" presStyleIdx="1" presStyleCnt="6"/>
      <dgm:spPr>
        <a:xfrm>
          <a:off x="0" y="785739"/>
          <a:ext cx="6357257" cy="0"/>
        </a:xfrm>
        <a:prstGeom prst="line">
          <a:avLst/>
        </a:prstGeom>
        <a:solidFill>
          <a:srgbClr val="F7941E">
            <a:hueOff val="0"/>
            <a:satOff val="0"/>
            <a:lumOff val="0"/>
            <a:alphaOff val="0"/>
          </a:srgbClr>
        </a:solidFill>
        <a:ln w="25400" cap="flat" cmpd="sng" algn="ctr">
          <a:solidFill>
            <a:srgbClr val="F7941E">
              <a:hueOff val="0"/>
              <a:satOff val="0"/>
              <a:lumOff val="0"/>
              <a:alphaOff val="0"/>
            </a:srgbClr>
          </a:solidFill>
          <a:prstDash val="solid"/>
        </a:ln>
        <a:effectLst/>
      </dgm:spPr>
    </dgm:pt>
    <dgm:pt modelId="{A438D135-8842-4F40-9B14-D2F3930E612F}" type="pres">
      <dgm:prSet presAssocID="{BFE5687F-49F3-47D9-BD4E-9A066BA0021C}" presName="horz1" presStyleCnt="0"/>
      <dgm:spPr/>
    </dgm:pt>
    <dgm:pt modelId="{A5D64C38-3631-400E-9564-F69CBD731178}" type="pres">
      <dgm:prSet presAssocID="{BFE5687F-49F3-47D9-BD4E-9A066BA0021C}" presName="tx1" presStyleLbl="revTx" presStyleIdx="1" presStyleCnt="6"/>
      <dgm:spPr/>
    </dgm:pt>
    <dgm:pt modelId="{B1F7163F-39E3-4FA8-A0B5-F5CF61D010B1}" type="pres">
      <dgm:prSet presAssocID="{BFE5687F-49F3-47D9-BD4E-9A066BA0021C}" presName="vert1" presStyleCnt="0"/>
      <dgm:spPr/>
    </dgm:pt>
    <dgm:pt modelId="{B358C2C0-A845-4988-828A-6965F5E773D3}" type="pres">
      <dgm:prSet presAssocID="{962F12E1-B2D3-460C-BE92-F3D5C9CD706E}" presName="thickLine" presStyleLbl="alignNode1" presStyleIdx="2" presStyleCnt="6"/>
      <dgm:spPr>
        <a:xfrm>
          <a:off x="0" y="1571000"/>
          <a:ext cx="6357257" cy="0"/>
        </a:xfrm>
        <a:prstGeom prst="line">
          <a:avLst/>
        </a:prstGeom>
        <a:solidFill>
          <a:srgbClr val="575050">
            <a:hueOff val="0"/>
            <a:satOff val="0"/>
            <a:lumOff val="0"/>
            <a:alphaOff val="0"/>
          </a:srgbClr>
        </a:solidFill>
        <a:ln w="25400" cap="flat" cmpd="sng" algn="ctr">
          <a:solidFill>
            <a:srgbClr val="575050">
              <a:hueOff val="0"/>
              <a:satOff val="0"/>
              <a:lumOff val="0"/>
              <a:alphaOff val="0"/>
            </a:srgbClr>
          </a:solidFill>
          <a:prstDash val="solid"/>
        </a:ln>
        <a:effectLst/>
      </dgm:spPr>
    </dgm:pt>
    <dgm:pt modelId="{58B2974F-0D8F-4B84-BF2A-ECB05E26F03C}" type="pres">
      <dgm:prSet presAssocID="{962F12E1-B2D3-460C-BE92-F3D5C9CD706E}" presName="horz1" presStyleCnt="0"/>
      <dgm:spPr/>
    </dgm:pt>
    <dgm:pt modelId="{A4A23366-76B1-4526-9A8B-1CE96809E3A7}" type="pres">
      <dgm:prSet presAssocID="{962F12E1-B2D3-460C-BE92-F3D5C9CD706E}" presName="tx1" presStyleLbl="revTx" presStyleIdx="2" presStyleCnt="6"/>
      <dgm:spPr/>
    </dgm:pt>
    <dgm:pt modelId="{B23A4D21-DCB8-4C60-A82F-E998CB3C487E}" type="pres">
      <dgm:prSet presAssocID="{962F12E1-B2D3-460C-BE92-F3D5C9CD706E}" presName="vert1" presStyleCnt="0"/>
      <dgm:spPr/>
    </dgm:pt>
    <dgm:pt modelId="{34A8FB56-0307-43FD-8F16-63E94620C075}" type="pres">
      <dgm:prSet presAssocID="{95A04A2A-526A-4234-917C-C88430499062}" presName="thickLine" presStyleLbl="alignNode1" presStyleIdx="3" presStyleCnt="6"/>
      <dgm:spPr>
        <a:xfrm>
          <a:off x="0" y="2356260"/>
          <a:ext cx="6357257" cy="0"/>
        </a:xfrm>
        <a:prstGeom prst="line">
          <a:avLst/>
        </a:prstGeom>
        <a:solidFill>
          <a:srgbClr val="80AC31">
            <a:hueOff val="0"/>
            <a:satOff val="0"/>
            <a:lumOff val="0"/>
            <a:alphaOff val="0"/>
          </a:srgbClr>
        </a:solidFill>
        <a:ln w="25400" cap="flat" cmpd="sng" algn="ctr">
          <a:solidFill>
            <a:srgbClr val="80AC31">
              <a:hueOff val="0"/>
              <a:satOff val="0"/>
              <a:lumOff val="0"/>
              <a:alphaOff val="0"/>
            </a:srgbClr>
          </a:solidFill>
          <a:prstDash val="solid"/>
        </a:ln>
        <a:effectLst/>
      </dgm:spPr>
    </dgm:pt>
    <dgm:pt modelId="{EFE8079E-444A-49B2-AE13-5B4D08CEE20C}" type="pres">
      <dgm:prSet presAssocID="{95A04A2A-526A-4234-917C-C88430499062}" presName="horz1" presStyleCnt="0"/>
      <dgm:spPr/>
    </dgm:pt>
    <dgm:pt modelId="{DF998220-E282-4A6D-B8C7-3832AD594981}" type="pres">
      <dgm:prSet presAssocID="{95A04A2A-526A-4234-917C-C88430499062}" presName="tx1" presStyleLbl="revTx" presStyleIdx="3" presStyleCnt="6"/>
      <dgm:spPr/>
    </dgm:pt>
    <dgm:pt modelId="{E17F967B-74A3-4052-B98D-810E5051D741}" type="pres">
      <dgm:prSet presAssocID="{95A04A2A-526A-4234-917C-C88430499062}" presName="vert1" presStyleCnt="0"/>
      <dgm:spPr/>
    </dgm:pt>
    <dgm:pt modelId="{23966518-F183-429D-B40B-DA93A9E83C1E}" type="pres">
      <dgm:prSet presAssocID="{78803EB3-5CC2-4BF1-8B10-EB2CBCD03CAC}" presName="thickLine" presStyleLbl="alignNode1" presStyleIdx="4" presStyleCnt="6"/>
      <dgm:spPr>
        <a:xfrm>
          <a:off x="0" y="3141521"/>
          <a:ext cx="6357257" cy="0"/>
        </a:xfrm>
        <a:prstGeom prst="line">
          <a:avLst/>
        </a:prstGeom>
        <a:solidFill>
          <a:srgbClr val="B3C4DA">
            <a:hueOff val="0"/>
            <a:satOff val="0"/>
            <a:lumOff val="0"/>
            <a:alphaOff val="0"/>
          </a:srgbClr>
        </a:solidFill>
        <a:ln w="25400" cap="flat" cmpd="sng" algn="ctr">
          <a:solidFill>
            <a:srgbClr val="B3C4DA">
              <a:hueOff val="0"/>
              <a:satOff val="0"/>
              <a:lumOff val="0"/>
              <a:alphaOff val="0"/>
            </a:srgbClr>
          </a:solidFill>
          <a:prstDash val="solid"/>
        </a:ln>
        <a:effectLst/>
      </dgm:spPr>
    </dgm:pt>
    <dgm:pt modelId="{F09C9F4E-3240-4DA8-B831-32ADAAFF1540}" type="pres">
      <dgm:prSet presAssocID="{78803EB3-5CC2-4BF1-8B10-EB2CBCD03CAC}" presName="horz1" presStyleCnt="0"/>
      <dgm:spPr/>
    </dgm:pt>
    <dgm:pt modelId="{E7A6EFCF-E853-428A-A71A-220CCD1995E1}" type="pres">
      <dgm:prSet presAssocID="{78803EB3-5CC2-4BF1-8B10-EB2CBCD03CAC}" presName="tx1" presStyleLbl="revTx" presStyleIdx="4" presStyleCnt="6"/>
      <dgm:spPr/>
    </dgm:pt>
    <dgm:pt modelId="{51CD8DFD-22AA-44BE-8C53-6DFE6224EF0A}" type="pres">
      <dgm:prSet presAssocID="{78803EB3-5CC2-4BF1-8B10-EB2CBCD03CAC}" presName="vert1" presStyleCnt="0"/>
      <dgm:spPr/>
    </dgm:pt>
    <dgm:pt modelId="{381CAFD6-965F-4878-B95D-F431AE67DABF}" type="pres">
      <dgm:prSet presAssocID="{85DE687A-F825-4ABB-B2BA-3AFAEA7DD8E0}" presName="thickLine" presStyleLbl="alignNode1" presStyleIdx="5" presStyleCnt="6"/>
      <dgm:spPr/>
    </dgm:pt>
    <dgm:pt modelId="{615064CB-0761-4A71-AD43-10632518F6DA}" type="pres">
      <dgm:prSet presAssocID="{85DE687A-F825-4ABB-B2BA-3AFAEA7DD8E0}" presName="horz1" presStyleCnt="0"/>
      <dgm:spPr/>
    </dgm:pt>
    <dgm:pt modelId="{800FC6E7-F032-4026-9D48-D257693CD3DB}" type="pres">
      <dgm:prSet presAssocID="{85DE687A-F825-4ABB-B2BA-3AFAEA7DD8E0}" presName="tx1" presStyleLbl="revTx" presStyleIdx="5" presStyleCnt="6"/>
      <dgm:spPr>
        <a:prstGeom prst="rect">
          <a:avLst/>
        </a:prstGeom>
      </dgm:spPr>
    </dgm:pt>
    <dgm:pt modelId="{F654B2B0-ACC9-458B-B2B7-03DFBAAB1225}" type="pres">
      <dgm:prSet presAssocID="{85DE687A-F825-4ABB-B2BA-3AFAEA7DD8E0}" presName="vert1" presStyleCnt="0"/>
      <dgm:spPr/>
    </dgm:pt>
  </dgm:ptLst>
  <dgm:cxnLst>
    <dgm:cxn modelId="{D2F62D1A-E8E9-4E0F-85A5-BD1377C456CA}" type="presOf" srcId="{95A04A2A-526A-4234-917C-C88430499062}" destId="{DF998220-E282-4A6D-B8C7-3832AD594981}" srcOrd="0" destOrd="0" presId="urn:microsoft.com/office/officeart/2008/layout/LinedList"/>
    <dgm:cxn modelId="{2C6E5023-AC06-433B-9C57-B1F9A15E70F1}" srcId="{D709E975-0567-4CFA-A883-BAA88EFBCA0E}" destId="{59E9B76C-AEA5-4EDC-999F-6575A7D403DC}" srcOrd="0" destOrd="0" parTransId="{065F15DF-6E51-4B75-9667-91D32271E786}" sibTransId="{953B6E23-6C06-491A-8EDA-1911F7B06001}"/>
    <dgm:cxn modelId="{03235E65-1806-4ACA-A334-3CF01003EC10}" srcId="{D709E975-0567-4CFA-A883-BAA88EFBCA0E}" destId="{85DE687A-F825-4ABB-B2BA-3AFAEA7DD8E0}" srcOrd="5" destOrd="0" parTransId="{B9C7FDCE-B3B4-49D4-849C-0F14B58D770D}" sibTransId="{76C2346A-EB72-44FD-92DD-C32E597E07B8}"/>
    <dgm:cxn modelId="{3DA6054A-D3A0-4309-BB18-2FFD719AF0E0}" srcId="{D709E975-0567-4CFA-A883-BAA88EFBCA0E}" destId="{95A04A2A-526A-4234-917C-C88430499062}" srcOrd="3" destOrd="0" parTransId="{B0D7D5C7-275E-46A9-BFBD-246E29B93ED0}" sibTransId="{92FAAD1D-1D8C-4FF0-91AA-655C0A687E49}"/>
    <dgm:cxn modelId="{91C59D6B-E6D3-42C0-B53C-1285A3F43560}" type="presOf" srcId="{BFE5687F-49F3-47D9-BD4E-9A066BA0021C}" destId="{A5D64C38-3631-400E-9564-F69CBD731178}" srcOrd="0" destOrd="0" presId="urn:microsoft.com/office/officeart/2008/layout/LinedList"/>
    <dgm:cxn modelId="{447E697C-FBE8-427C-BF63-36D43E7E019E}" type="presOf" srcId="{85DE687A-F825-4ABB-B2BA-3AFAEA7DD8E0}" destId="{800FC6E7-F032-4026-9D48-D257693CD3DB}" srcOrd="0" destOrd="0" presId="urn:microsoft.com/office/officeart/2008/layout/LinedList"/>
    <dgm:cxn modelId="{7447A08A-7CF4-46D7-BEC0-F09076540C5A}" srcId="{D709E975-0567-4CFA-A883-BAA88EFBCA0E}" destId="{962F12E1-B2D3-460C-BE92-F3D5C9CD706E}" srcOrd="2" destOrd="0" parTransId="{54CF5FC9-6FA3-49FF-A687-14A3B8A59FFC}" sibTransId="{5FB7206E-F33C-487C-AAD3-863E4281331D}"/>
    <dgm:cxn modelId="{2E8ABA94-3308-4331-A438-C23B396CF791}" srcId="{D709E975-0567-4CFA-A883-BAA88EFBCA0E}" destId="{78803EB3-5CC2-4BF1-8B10-EB2CBCD03CAC}" srcOrd="4" destOrd="0" parTransId="{C42E5D34-2C3D-4FB0-A9E7-B82E6EDCBE69}" sibTransId="{D8C0781C-1544-4AE0-A8D6-F2698B087930}"/>
    <dgm:cxn modelId="{F12BD699-742B-4338-9847-B69C6D46E8D4}" type="presOf" srcId="{D709E975-0567-4CFA-A883-BAA88EFBCA0E}" destId="{E460B1B1-415E-48E2-93EA-8DC9514389AD}" srcOrd="0" destOrd="0" presId="urn:microsoft.com/office/officeart/2008/layout/LinedList"/>
    <dgm:cxn modelId="{EAB0D0A8-55C5-4C94-93ED-7CD19866171E}" srcId="{D709E975-0567-4CFA-A883-BAA88EFBCA0E}" destId="{BFE5687F-49F3-47D9-BD4E-9A066BA0021C}" srcOrd="1" destOrd="0" parTransId="{BEB4C8D2-B273-4AC7-9D38-5E8F1FF26940}" sibTransId="{72A38990-8605-4B3D-8048-C794F8254BC9}"/>
    <dgm:cxn modelId="{DFDF45B0-5658-48A9-A327-726C184498B2}" type="presOf" srcId="{59E9B76C-AEA5-4EDC-999F-6575A7D403DC}" destId="{1C9A2B4E-2E29-4990-A3C1-38E0C598950D}" srcOrd="0" destOrd="0" presId="urn:microsoft.com/office/officeart/2008/layout/LinedList"/>
    <dgm:cxn modelId="{F132B9EA-BC90-4B2A-8513-89A9F0FED662}" type="presOf" srcId="{78803EB3-5CC2-4BF1-8B10-EB2CBCD03CAC}" destId="{E7A6EFCF-E853-428A-A71A-220CCD1995E1}" srcOrd="0" destOrd="0" presId="urn:microsoft.com/office/officeart/2008/layout/LinedList"/>
    <dgm:cxn modelId="{B1F7BAF7-808F-48A2-83A3-FE614C76657D}" type="presOf" srcId="{962F12E1-B2D3-460C-BE92-F3D5C9CD706E}" destId="{A4A23366-76B1-4526-9A8B-1CE96809E3A7}" srcOrd="0" destOrd="0" presId="urn:microsoft.com/office/officeart/2008/layout/LinedList"/>
    <dgm:cxn modelId="{04CAC379-D842-4D67-B190-967D6287FCB2}" type="presParOf" srcId="{E460B1B1-415E-48E2-93EA-8DC9514389AD}" destId="{26277E0E-E7EA-43E9-89DA-E402760DC19C}" srcOrd="0" destOrd="0" presId="urn:microsoft.com/office/officeart/2008/layout/LinedList"/>
    <dgm:cxn modelId="{DB8F0532-77E9-4B32-B195-EC791A3BCF78}" type="presParOf" srcId="{E460B1B1-415E-48E2-93EA-8DC9514389AD}" destId="{8D79602F-5910-4D4C-9E4B-E812EDBE7580}" srcOrd="1" destOrd="0" presId="urn:microsoft.com/office/officeart/2008/layout/LinedList"/>
    <dgm:cxn modelId="{6A5D8080-7CA6-4167-83E4-C6B217351265}" type="presParOf" srcId="{8D79602F-5910-4D4C-9E4B-E812EDBE7580}" destId="{1C9A2B4E-2E29-4990-A3C1-38E0C598950D}" srcOrd="0" destOrd="0" presId="urn:microsoft.com/office/officeart/2008/layout/LinedList"/>
    <dgm:cxn modelId="{19845D51-E85C-47F7-A561-FA47F07099AC}" type="presParOf" srcId="{8D79602F-5910-4D4C-9E4B-E812EDBE7580}" destId="{95909887-02B8-45D7-B148-F7CA1B0BDB4C}" srcOrd="1" destOrd="0" presId="urn:microsoft.com/office/officeart/2008/layout/LinedList"/>
    <dgm:cxn modelId="{51BFD965-30BD-4990-B157-7A716B70E878}" type="presParOf" srcId="{E460B1B1-415E-48E2-93EA-8DC9514389AD}" destId="{6DEFF7C4-79DC-4B22-ADD1-A46027186E72}" srcOrd="2" destOrd="0" presId="urn:microsoft.com/office/officeart/2008/layout/LinedList"/>
    <dgm:cxn modelId="{017029B3-35D5-4C87-AF62-0A9A2BF97CCC}" type="presParOf" srcId="{E460B1B1-415E-48E2-93EA-8DC9514389AD}" destId="{A438D135-8842-4F40-9B14-D2F3930E612F}" srcOrd="3" destOrd="0" presId="urn:microsoft.com/office/officeart/2008/layout/LinedList"/>
    <dgm:cxn modelId="{86142B75-18F9-4F9E-86E5-D30AC2BBA7FD}" type="presParOf" srcId="{A438D135-8842-4F40-9B14-D2F3930E612F}" destId="{A5D64C38-3631-400E-9564-F69CBD731178}" srcOrd="0" destOrd="0" presId="urn:microsoft.com/office/officeart/2008/layout/LinedList"/>
    <dgm:cxn modelId="{4A47CCF7-BCB9-4D8C-A750-870976B23513}" type="presParOf" srcId="{A438D135-8842-4F40-9B14-D2F3930E612F}" destId="{B1F7163F-39E3-4FA8-A0B5-F5CF61D010B1}" srcOrd="1" destOrd="0" presId="urn:microsoft.com/office/officeart/2008/layout/LinedList"/>
    <dgm:cxn modelId="{0E60F130-E357-4772-A75F-EF7C59489A4A}" type="presParOf" srcId="{E460B1B1-415E-48E2-93EA-8DC9514389AD}" destId="{B358C2C0-A845-4988-828A-6965F5E773D3}" srcOrd="4" destOrd="0" presId="urn:microsoft.com/office/officeart/2008/layout/LinedList"/>
    <dgm:cxn modelId="{39EA0E1D-E4C7-4A38-A383-90B67FE5BC28}" type="presParOf" srcId="{E460B1B1-415E-48E2-93EA-8DC9514389AD}" destId="{58B2974F-0D8F-4B84-BF2A-ECB05E26F03C}" srcOrd="5" destOrd="0" presId="urn:microsoft.com/office/officeart/2008/layout/LinedList"/>
    <dgm:cxn modelId="{79B3F921-3218-4914-90CE-D5A916173604}" type="presParOf" srcId="{58B2974F-0D8F-4B84-BF2A-ECB05E26F03C}" destId="{A4A23366-76B1-4526-9A8B-1CE96809E3A7}" srcOrd="0" destOrd="0" presId="urn:microsoft.com/office/officeart/2008/layout/LinedList"/>
    <dgm:cxn modelId="{9A10E744-3609-4AD1-87AA-E1E9AD48088D}" type="presParOf" srcId="{58B2974F-0D8F-4B84-BF2A-ECB05E26F03C}" destId="{B23A4D21-DCB8-4C60-A82F-E998CB3C487E}" srcOrd="1" destOrd="0" presId="urn:microsoft.com/office/officeart/2008/layout/LinedList"/>
    <dgm:cxn modelId="{A96F7163-134F-4763-86DF-2B52B23C4256}" type="presParOf" srcId="{E460B1B1-415E-48E2-93EA-8DC9514389AD}" destId="{34A8FB56-0307-43FD-8F16-63E94620C075}" srcOrd="6" destOrd="0" presId="urn:microsoft.com/office/officeart/2008/layout/LinedList"/>
    <dgm:cxn modelId="{7E528D93-16C7-4E34-AF4F-B8710F1C3BFB}" type="presParOf" srcId="{E460B1B1-415E-48E2-93EA-8DC9514389AD}" destId="{EFE8079E-444A-49B2-AE13-5B4D08CEE20C}" srcOrd="7" destOrd="0" presId="urn:microsoft.com/office/officeart/2008/layout/LinedList"/>
    <dgm:cxn modelId="{550C989C-9CCD-4570-B319-D3D804A44B2D}" type="presParOf" srcId="{EFE8079E-444A-49B2-AE13-5B4D08CEE20C}" destId="{DF998220-E282-4A6D-B8C7-3832AD594981}" srcOrd="0" destOrd="0" presId="urn:microsoft.com/office/officeart/2008/layout/LinedList"/>
    <dgm:cxn modelId="{7387BB15-D1AA-4CCE-AA01-75864D3A37A8}" type="presParOf" srcId="{EFE8079E-444A-49B2-AE13-5B4D08CEE20C}" destId="{E17F967B-74A3-4052-B98D-810E5051D741}" srcOrd="1" destOrd="0" presId="urn:microsoft.com/office/officeart/2008/layout/LinedList"/>
    <dgm:cxn modelId="{6DB55A69-01A7-4172-876D-738683BBD17A}" type="presParOf" srcId="{E460B1B1-415E-48E2-93EA-8DC9514389AD}" destId="{23966518-F183-429D-B40B-DA93A9E83C1E}" srcOrd="8" destOrd="0" presId="urn:microsoft.com/office/officeart/2008/layout/LinedList"/>
    <dgm:cxn modelId="{B6804D79-5196-477E-8D2D-11FBF3885FBE}" type="presParOf" srcId="{E460B1B1-415E-48E2-93EA-8DC9514389AD}" destId="{F09C9F4E-3240-4DA8-B831-32ADAAFF1540}" srcOrd="9" destOrd="0" presId="urn:microsoft.com/office/officeart/2008/layout/LinedList"/>
    <dgm:cxn modelId="{FB86F082-0D07-4C02-8F82-B131F9EA6368}" type="presParOf" srcId="{F09C9F4E-3240-4DA8-B831-32ADAAFF1540}" destId="{E7A6EFCF-E853-428A-A71A-220CCD1995E1}" srcOrd="0" destOrd="0" presId="urn:microsoft.com/office/officeart/2008/layout/LinedList"/>
    <dgm:cxn modelId="{4CC173FA-B584-418A-A4DC-216CD46EB1A6}" type="presParOf" srcId="{F09C9F4E-3240-4DA8-B831-32ADAAFF1540}" destId="{51CD8DFD-22AA-44BE-8C53-6DFE6224EF0A}" srcOrd="1" destOrd="0" presId="urn:microsoft.com/office/officeart/2008/layout/LinedList"/>
    <dgm:cxn modelId="{83CA7551-D7A5-42FF-9832-12C606EA9583}" type="presParOf" srcId="{E460B1B1-415E-48E2-93EA-8DC9514389AD}" destId="{381CAFD6-965F-4878-B95D-F431AE67DABF}" srcOrd="10" destOrd="0" presId="urn:microsoft.com/office/officeart/2008/layout/LinedList"/>
    <dgm:cxn modelId="{0F12105E-3549-4D32-8C44-CE5F83A9F1E2}" type="presParOf" srcId="{E460B1B1-415E-48E2-93EA-8DC9514389AD}" destId="{615064CB-0761-4A71-AD43-10632518F6DA}" srcOrd="11" destOrd="0" presId="urn:microsoft.com/office/officeart/2008/layout/LinedList"/>
    <dgm:cxn modelId="{E8826A83-09EC-411F-8A88-F587023EE2FA}" type="presParOf" srcId="{615064CB-0761-4A71-AD43-10632518F6DA}" destId="{800FC6E7-F032-4026-9D48-D257693CD3DB}" srcOrd="0" destOrd="0" presId="urn:microsoft.com/office/officeart/2008/layout/LinedList"/>
    <dgm:cxn modelId="{EEE6A523-A5EB-4743-805F-F5E8291C2F9B}" type="presParOf" srcId="{615064CB-0761-4A71-AD43-10632518F6DA}" destId="{F654B2B0-ACC9-458B-B2B7-03DFBAAB12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80396-FF93-477F-92D4-FB17252AE6C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984820B-A4BC-4FE9-BFB4-12458F7EDFB7}">
      <dgm:prSet phldrT="[Text]"/>
      <dgm:spPr>
        <a:xfrm>
          <a:off x="504494" y="331876"/>
          <a:ext cx="10100911" cy="663500"/>
        </a:xfrm>
        <a:prstGeom prst="rect">
          <a:avLst/>
        </a:prstGeom>
        <a:solidFill>
          <a:srgbClr val="177B2F">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ysClr val="window" lastClr="FFFFFF"/>
              </a:solidFill>
              <a:latin typeface="Open Sans"/>
              <a:ea typeface="+mn-ea"/>
              <a:cs typeface="+mn-cs"/>
            </a:rPr>
            <a:t>Title IV-E Clearinghouse Rating = Promising</a:t>
          </a:r>
        </a:p>
      </dgm:t>
    </dgm:pt>
    <dgm:pt modelId="{1503886B-9D9B-49A2-8FA9-24A00F088661}" type="parTrans" cxnId="{247400B6-29BA-4AD3-A31B-48872B96AEEC}">
      <dgm:prSet/>
      <dgm:spPr/>
      <dgm:t>
        <a:bodyPr/>
        <a:lstStyle/>
        <a:p>
          <a:endParaRPr lang="en-US"/>
        </a:p>
      </dgm:t>
    </dgm:pt>
    <dgm:pt modelId="{E01105F3-3B8A-4B99-B1EA-2CA4DD81446C}" type="sibTrans" cxnId="{247400B6-29BA-4AD3-A31B-48872B96AEEC}">
      <dgm:prSet/>
      <dgm:spPr>
        <a:xfrm>
          <a:off x="-7125918" y="-1089386"/>
          <a:ext cx="8481021" cy="8481021"/>
        </a:xfrm>
        <a:prstGeom prst="blockArc">
          <a:avLst>
            <a:gd name="adj1" fmla="val 18900000"/>
            <a:gd name="adj2" fmla="val 2700000"/>
            <a:gd name="adj3" fmla="val 255"/>
          </a:avLst>
        </a:prstGeom>
        <a:noFill/>
        <a:ln w="25400" cap="flat" cmpd="sng" algn="ctr">
          <a:solidFill>
            <a:srgbClr val="177B2F">
              <a:hueOff val="0"/>
              <a:satOff val="0"/>
              <a:lumOff val="0"/>
              <a:alphaOff val="0"/>
            </a:srgbClr>
          </a:solidFill>
          <a:prstDash val="solid"/>
        </a:ln>
        <a:effectLst/>
        <a:scene3d>
          <a:camera prst="orthographicFront"/>
          <a:lightRig rig="threePt" dir="t"/>
        </a:scene3d>
        <a:sp3d>
          <a:bevelT/>
        </a:sp3d>
      </dgm:spPr>
      <dgm:t>
        <a:bodyPr/>
        <a:lstStyle/>
        <a:p>
          <a:endParaRPr lang="en-US"/>
        </a:p>
      </dgm:t>
    </dgm:pt>
    <dgm:pt modelId="{AFEC519C-A366-42F1-9487-80994177BE3A}">
      <dgm:prSet/>
      <dgm:spPr>
        <a:xfrm>
          <a:off x="1050269" y="1327001"/>
          <a:ext cx="9555136" cy="663500"/>
        </a:xfrm>
        <a:prstGeom prst="rect">
          <a:avLst/>
        </a:prstGeom>
        <a:solidFill>
          <a:srgbClr val="F7941E">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rgbClr val="013B82"/>
              </a:solidFill>
              <a:latin typeface="Open Sans"/>
              <a:ea typeface="+mn-ea"/>
              <a:cs typeface="+mn-cs"/>
            </a:rPr>
            <a:t>Serves Families With Children, Age Birth to 18 Years </a:t>
          </a:r>
        </a:p>
      </dgm:t>
    </dgm:pt>
    <dgm:pt modelId="{48968CBF-CA8A-4054-8E88-F185071B80C0}" type="parTrans" cxnId="{142A9C9E-ACD3-40BF-A9C0-37242B38F4B8}">
      <dgm:prSet/>
      <dgm:spPr/>
      <dgm:t>
        <a:bodyPr/>
        <a:lstStyle/>
        <a:p>
          <a:endParaRPr lang="en-US"/>
        </a:p>
      </dgm:t>
    </dgm:pt>
    <dgm:pt modelId="{4214A92B-3D53-4736-9974-954F1220CCF4}" type="sibTrans" cxnId="{142A9C9E-ACD3-40BF-A9C0-37242B38F4B8}">
      <dgm:prSet/>
      <dgm:spPr/>
      <dgm:t>
        <a:bodyPr/>
        <a:lstStyle/>
        <a:p>
          <a:endParaRPr lang="en-US"/>
        </a:p>
      </dgm:t>
    </dgm:pt>
    <dgm:pt modelId="{DB5F2564-0B17-4D0B-AA44-1DEF1B39D03E}">
      <dgm:prSet/>
      <dgm:spPr>
        <a:xfrm>
          <a:off x="1299838" y="2322126"/>
          <a:ext cx="9305567" cy="663500"/>
        </a:xfrm>
        <a:prstGeom prst="rect">
          <a:avLst/>
        </a:prstGeom>
        <a:solidFill>
          <a:srgbClr val="575050">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ysClr val="window" lastClr="FFFFFF"/>
              </a:solidFill>
              <a:latin typeface="Open Sans"/>
              <a:ea typeface="+mn-ea"/>
              <a:cs typeface="+mn-cs"/>
            </a:rPr>
            <a:t>Existing Infrastructure in North Carolina </a:t>
          </a:r>
        </a:p>
      </dgm:t>
    </dgm:pt>
    <dgm:pt modelId="{0915911E-5C54-4133-A19A-22D4B6485A36}" type="parTrans" cxnId="{3C7FEC68-8A16-4DD3-B572-2200A246C507}">
      <dgm:prSet/>
      <dgm:spPr/>
      <dgm:t>
        <a:bodyPr/>
        <a:lstStyle/>
        <a:p>
          <a:endParaRPr lang="en-US"/>
        </a:p>
      </dgm:t>
    </dgm:pt>
    <dgm:pt modelId="{4514E1CE-F954-49F0-BA8A-2A4704BD32C9}" type="sibTrans" cxnId="{3C7FEC68-8A16-4DD3-B572-2200A246C507}">
      <dgm:prSet/>
      <dgm:spPr/>
      <dgm:t>
        <a:bodyPr/>
        <a:lstStyle/>
        <a:p>
          <a:endParaRPr lang="en-US"/>
        </a:p>
      </dgm:t>
    </dgm:pt>
    <dgm:pt modelId="{D4360A7D-C1E2-469F-A0FD-7780999BFA25}">
      <dgm:prSet/>
      <dgm:spPr>
        <a:xfrm>
          <a:off x="1299838" y="3316621"/>
          <a:ext cx="9305567" cy="663500"/>
        </a:xfrm>
        <a:prstGeom prst="rect">
          <a:avLst/>
        </a:prstGeom>
        <a:solidFill>
          <a:srgbClr val="80AC31">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rgbClr val="013B82"/>
              </a:solidFill>
              <a:latin typeface="Open Sans"/>
              <a:ea typeface="+mn-ea"/>
              <a:cs typeface="+mn-cs"/>
            </a:rPr>
            <a:t>Existing Implementation Support in North Carolina</a:t>
          </a:r>
        </a:p>
      </dgm:t>
    </dgm:pt>
    <dgm:pt modelId="{B3620730-BDC1-450B-AC9C-5358AF7C3337}" type="parTrans" cxnId="{93228F26-F22D-460E-B7BD-6870D682797A}">
      <dgm:prSet/>
      <dgm:spPr/>
      <dgm:t>
        <a:bodyPr/>
        <a:lstStyle/>
        <a:p>
          <a:endParaRPr lang="en-US"/>
        </a:p>
      </dgm:t>
    </dgm:pt>
    <dgm:pt modelId="{334B8B8E-CAFE-4B8F-8D8A-E669E14299E4}" type="sibTrans" cxnId="{93228F26-F22D-460E-B7BD-6870D682797A}">
      <dgm:prSet/>
      <dgm:spPr/>
      <dgm:t>
        <a:bodyPr/>
        <a:lstStyle/>
        <a:p>
          <a:endParaRPr lang="en-US"/>
        </a:p>
      </dgm:t>
    </dgm:pt>
    <dgm:pt modelId="{C71E3CDD-93A7-4663-BF38-6ED694F9B206}">
      <dgm:prSet/>
      <dgm:spPr>
        <a:xfrm>
          <a:off x="1050269" y="4311745"/>
          <a:ext cx="9555136" cy="663500"/>
        </a:xfrm>
        <a:prstGeom prst="rect">
          <a:avLst/>
        </a:prstGeom>
        <a:solidFill>
          <a:srgbClr val="B3C4DA">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rgbClr val="013B82"/>
              </a:solidFill>
              <a:latin typeface="Open Sans"/>
              <a:ea typeface="+mn-ea"/>
              <a:cs typeface="+mn-cs"/>
            </a:rPr>
            <a:t>Less Intense than Other EBPs Selected</a:t>
          </a:r>
        </a:p>
      </dgm:t>
    </dgm:pt>
    <dgm:pt modelId="{C2E86917-BB61-42E6-97FD-AF4C83CA07E9}" type="parTrans" cxnId="{013289C6-AAE3-4845-A989-F4F752ABE827}">
      <dgm:prSet/>
      <dgm:spPr/>
      <dgm:t>
        <a:bodyPr/>
        <a:lstStyle/>
        <a:p>
          <a:endParaRPr lang="en-US"/>
        </a:p>
      </dgm:t>
    </dgm:pt>
    <dgm:pt modelId="{80F0E6EA-6762-4D26-A01D-7D92CDF7A324}" type="sibTrans" cxnId="{013289C6-AAE3-4845-A989-F4F752ABE827}">
      <dgm:prSet/>
      <dgm:spPr/>
      <dgm:t>
        <a:bodyPr/>
        <a:lstStyle/>
        <a:p>
          <a:endParaRPr lang="en-US"/>
        </a:p>
      </dgm:t>
    </dgm:pt>
    <dgm:pt modelId="{F72050AA-65C2-4E87-8F80-0FB9D295C10B}">
      <dgm:prSet/>
      <dgm:spPr>
        <a:xfrm>
          <a:off x="504494" y="5306870"/>
          <a:ext cx="10100911" cy="663500"/>
        </a:xfrm>
        <a:prstGeom prst="rect">
          <a:avLst/>
        </a:prstGeom>
        <a:solidFill>
          <a:srgbClr val="177B2F">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buNone/>
          </a:pPr>
          <a:r>
            <a:rPr lang="en-US" dirty="0">
              <a:solidFill>
                <a:sysClr val="window" lastClr="FFFFFF"/>
              </a:solidFill>
              <a:latin typeface="Open Sans"/>
              <a:ea typeface="+mn-ea"/>
              <a:cs typeface="+mn-cs"/>
            </a:rPr>
            <a:t>Promotes Positive Parenting Behaviors and Improves Family Functioning</a:t>
          </a:r>
        </a:p>
      </dgm:t>
    </dgm:pt>
    <dgm:pt modelId="{6377452B-063D-4863-B7E5-BA48CBCACDAE}" type="parTrans" cxnId="{F213DA24-59E1-4D4B-AC47-3A8AB2875F32}">
      <dgm:prSet/>
      <dgm:spPr/>
      <dgm:t>
        <a:bodyPr/>
        <a:lstStyle/>
        <a:p>
          <a:endParaRPr lang="en-US"/>
        </a:p>
      </dgm:t>
    </dgm:pt>
    <dgm:pt modelId="{08B2FB9B-2859-44CC-8AB0-B3D55CFB2E32}" type="sibTrans" cxnId="{F213DA24-59E1-4D4B-AC47-3A8AB2875F32}">
      <dgm:prSet/>
      <dgm:spPr/>
      <dgm:t>
        <a:bodyPr/>
        <a:lstStyle/>
        <a:p>
          <a:endParaRPr lang="en-US"/>
        </a:p>
      </dgm:t>
    </dgm:pt>
    <dgm:pt modelId="{F93435A4-4272-4B46-89F5-8BAC810C5FEE}" type="pres">
      <dgm:prSet presAssocID="{8A480396-FF93-477F-92D4-FB17252AE6C5}" presName="Name0" presStyleCnt="0">
        <dgm:presLayoutVars>
          <dgm:chMax val="7"/>
          <dgm:chPref val="7"/>
          <dgm:dir/>
        </dgm:presLayoutVars>
      </dgm:prSet>
      <dgm:spPr/>
    </dgm:pt>
    <dgm:pt modelId="{975BB3DD-D835-42E1-A686-F177F7C20746}" type="pres">
      <dgm:prSet presAssocID="{8A480396-FF93-477F-92D4-FB17252AE6C5}" presName="Name1" presStyleCnt="0"/>
      <dgm:spPr>
        <a:scene3d>
          <a:camera prst="orthographicFront"/>
          <a:lightRig rig="threePt" dir="t"/>
        </a:scene3d>
        <a:sp3d>
          <a:bevelT/>
        </a:sp3d>
      </dgm:spPr>
    </dgm:pt>
    <dgm:pt modelId="{E79AFAD5-4FF3-43EA-BB49-C8E921B41F1B}" type="pres">
      <dgm:prSet presAssocID="{8A480396-FF93-477F-92D4-FB17252AE6C5}" presName="cycle" presStyleCnt="0"/>
      <dgm:spPr>
        <a:scene3d>
          <a:camera prst="orthographicFront"/>
          <a:lightRig rig="threePt" dir="t"/>
        </a:scene3d>
        <a:sp3d>
          <a:bevelT/>
        </a:sp3d>
      </dgm:spPr>
    </dgm:pt>
    <dgm:pt modelId="{B35F8BE7-E8F9-4F50-BA75-5BA14D39F25E}" type="pres">
      <dgm:prSet presAssocID="{8A480396-FF93-477F-92D4-FB17252AE6C5}" presName="srcNode" presStyleLbl="node1" presStyleIdx="0" presStyleCnt="6"/>
      <dgm:spPr>
        <a:scene3d>
          <a:camera prst="orthographicFront"/>
          <a:lightRig rig="threePt" dir="t"/>
        </a:scene3d>
        <a:sp3d>
          <a:bevelT/>
        </a:sp3d>
      </dgm:spPr>
    </dgm:pt>
    <dgm:pt modelId="{27972344-6EAA-478D-A6C9-BEF4F9C5AB60}" type="pres">
      <dgm:prSet presAssocID="{8A480396-FF93-477F-92D4-FB17252AE6C5}" presName="conn" presStyleLbl="parChTrans1D2" presStyleIdx="0" presStyleCnt="1"/>
      <dgm:spPr/>
    </dgm:pt>
    <dgm:pt modelId="{2F11E8AC-2346-4060-B779-A05DD6C8BDFD}" type="pres">
      <dgm:prSet presAssocID="{8A480396-FF93-477F-92D4-FB17252AE6C5}" presName="extraNode" presStyleLbl="node1" presStyleIdx="0" presStyleCnt="6"/>
      <dgm:spPr>
        <a:scene3d>
          <a:camera prst="orthographicFront"/>
          <a:lightRig rig="threePt" dir="t"/>
        </a:scene3d>
        <a:sp3d>
          <a:bevelT/>
        </a:sp3d>
      </dgm:spPr>
    </dgm:pt>
    <dgm:pt modelId="{69CF4061-FD58-4B76-B0A0-E038C3F02861}" type="pres">
      <dgm:prSet presAssocID="{8A480396-FF93-477F-92D4-FB17252AE6C5}" presName="dstNode" presStyleLbl="node1" presStyleIdx="0" presStyleCnt="6"/>
      <dgm:spPr>
        <a:scene3d>
          <a:camera prst="orthographicFront"/>
          <a:lightRig rig="threePt" dir="t"/>
        </a:scene3d>
        <a:sp3d>
          <a:bevelT/>
        </a:sp3d>
      </dgm:spPr>
    </dgm:pt>
    <dgm:pt modelId="{8DFE6A53-0C18-41C1-8F56-5400FE545171}" type="pres">
      <dgm:prSet presAssocID="{2984820B-A4BC-4FE9-BFB4-12458F7EDFB7}" presName="text_1" presStyleLbl="node1" presStyleIdx="0" presStyleCnt="6">
        <dgm:presLayoutVars>
          <dgm:bulletEnabled val="1"/>
        </dgm:presLayoutVars>
      </dgm:prSet>
      <dgm:spPr/>
    </dgm:pt>
    <dgm:pt modelId="{82E610D3-D818-488A-8061-F1AA36845349}" type="pres">
      <dgm:prSet presAssocID="{2984820B-A4BC-4FE9-BFB4-12458F7EDFB7}" presName="accent_1" presStyleCnt="0"/>
      <dgm:spPr>
        <a:scene3d>
          <a:camera prst="orthographicFront"/>
          <a:lightRig rig="threePt" dir="t"/>
        </a:scene3d>
        <a:sp3d>
          <a:bevelT/>
        </a:sp3d>
      </dgm:spPr>
    </dgm:pt>
    <dgm:pt modelId="{43512EED-AD0F-4E90-A6E2-11F818B95EBE}" type="pres">
      <dgm:prSet presAssocID="{2984820B-A4BC-4FE9-BFB4-12458F7EDFB7}" presName="accentRepeatNode" presStyleLbl="solidFgAcc1" presStyleIdx="0" presStyleCnt="6"/>
      <dgm:spPr>
        <a:xfrm>
          <a:off x="89807" y="248938"/>
          <a:ext cx="829375" cy="829375"/>
        </a:xfrm>
        <a:prstGeom prst="ellipse">
          <a:avLst/>
        </a:prstGeom>
        <a:solidFill>
          <a:sysClr val="window" lastClr="FFFFFF">
            <a:hueOff val="0"/>
            <a:satOff val="0"/>
            <a:lumOff val="0"/>
            <a:alphaOff val="0"/>
          </a:sysClr>
        </a:solidFill>
        <a:ln w="25400" cap="flat" cmpd="sng" algn="ctr">
          <a:solidFill>
            <a:srgbClr val="177B2F">
              <a:hueOff val="0"/>
              <a:satOff val="0"/>
              <a:lumOff val="0"/>
              <a:alphaOff val="0"/>
            </a:srgbClr>
          </a:solidFill>
          <a:prstDash val="solid"/>
        </a:ln>
        <a:effectLst/>
        <a:scene3d>
          <a:camera prst="orthographicFront"/>
          <a:lightRig rig="threePt" dir="t"/>
        </a:scene3d>
        <a:sp3d>
          <a:bevelT/>
        </a:sp3d>
      </dgm:spPr>
    </dgm:pt>
    <dgm:pt modelId="{273857D4-A23D-4B05-B047-C1584917679E}" type="pres">
      <dgm:prSet presAssocID="{AFEC519C-A366-42F1-9487-80994177BE3A}" presName="text_2" presStyleLbl="node1" presStyleIdx="1" presStyleCnt="6">
        <dgm:presLayoutVars>
          <dgm:bulletEnabled val="1"/>
        </dgm:presLayoutVars>
      </dgm:prSet>
      <dgm:spPr/>
    </dgm:pt>
    <dgm:pt modelId="{580A157A-FF1F-4491-9CED-BCD37618E9A1}" type="pres">
      <dgm:prSet presAssocID="{AFEC519C-A366-42F1-9487-80994177BE3A}" presName="accent_2" presStyleCnt="0"/>
      <dgm:spPr>
        <a:scene3d>
          <a:camera prst="orthographicFront"/>
          <a:lightRig rig="threePt" dir="t"/>
        </a:scene3d>
        <a:sp3d>
          <a:bevelT/>
        </a:sp3d>
      </dgm:spPr>
    </dgm:pt>
    <dgm:pt modelId="{62DA85A5-CC6C-4021-BF60-2B2981E66709}" type="pres">
      <dgm:prSet presAssocID="{AFEC519C-A366-42F1-9487-80994177BE3A}" presName="accentRepeatNode" presStyleLbl="solidFgAcc1" presStyleIdx="1" presStyleCnt="6"/>
      <dgm:spPr>
        <a:xfrm>
          <a:off x="635581" y="1244063"/>
          <a:ext cx="829375" cy="829375"/>
        </a:xfrm>
        <a:prstGeom prst="ellipse">
          <a:avLst/>
        </a:prstGeom>
        <a:solidFill>
          <a:sysClr val="window" lastClr="FFFFFF">
            <a:hueOff val="0"/>
            <a:satOff val="0"/>
            <a:lumOff val="0"/>
            <a:alphaOff val="0"/>
          </a:sysClr>
        </a:solidFill>
        <a:ln w="25400" cap="flat" cmpd="sng" algn="ctr">
          <a:solidFill>
            <a:srgbClr val="F7941E">
              <a:hueOff val="0"/>
              <a:satOff val="0"/>
              <a:lumOff val="0"/>
              <a:alphaOff val="0"/>
            </a:srgbClr>
          </a:solidFill>
          <a:prstDash val="solid"/>
        </a:ln>
        <a:effectLst/>
        <a:scene3d>
          <a:camera prst="orthographicFront"/>
          <a:lightRig rig="threePt" dir="t"/>
        </a:scene3d>
        <a:sp3d>
          <a:bevelT/>
        </a:sp3d>
      </dgm:spPr>
    </dgm:pt>
    <dgm:pt modelId="{64195D14-8D27-4277-B50F-F40BC20570AB}" type="pres">
      <dgm:prSet presAssocID="{DB5F2564-0B17-4D0B-AA44-1DEF1B39D03E}" presName="text_3" presStyleLbl="node1" presStyleIdx="2" presStyleCnt="6">
        <dgm:presLayoutVars>
          <dgm:bulletEnabled val="1"/>
        </dgm:presLayoutVars>
      </dgm:prSet>
      <dgm:spPr/>
    </dgm:pt>
    <dgm:pt modelId="{E714670E-5301-4C01-8160-2E0DA88086D6}" type="pres">
      <dgm:prSet presAssocID="{DB5F2564-0B17-4D0B-AA44-1DEF1B39D03E}" presName="accent_3" presStyleCnt="0"/>
      <dgm:spPr>
        <a:scene3d>
          <a:camera prst="orthographicFront"/>
          <a:lightRig rig="threePt" dir="t"/>
        </a:scene3d>
        <a:sp3d>
          <a:bevelT/>
        </a:sp3d>
      </dgm:spPr>
    </dgm:pt>
    <dgm:pt modelId="{3BEC3422-85DC-4931-B9C8-916EEFA265E1}" type="pres">
      <dgm:prSet presAssocID="{DB5F2564-0B17-4D0B-AA44-1DEF1B39D03E}" presName="accentRepeatNode" presStyleLbl="solidFgAcc1" presStyleIdx="2" presStyleCnt="6"/>
      <dgm:spPr>
        <a:xfrm>
          <a:off x="885150" y="2239188"/>
          <a:ext cx="829375" cy="829375"/>
        </a:xfrm>
        <a:prstGeom prst="ellipse">
          <a:avLst/>
        </a:prstGeom>
        <a:solidFill>
          <a:sysClr val="window" lastClr="FFFFFF">
            <a:hueOff val="0"/>
            <a:satOff val="0"/>
            <a:lumOff val="0"/>
            <a:alphaOff val="0"/>
          </a:sysClr>
        </a:solidFill>
        <a:ln w="25400" cap="flat" cmpd="sng" algn="ctr">
          <a:solidFill>
            <a:srgbClr val="575050">
              <a:hueOff val="0"/>
              <a:satOff val="0"/>
              <a:lumOff val="0"/>
              <a:alphaOff val="0"/>
            </a:srgbClr>
          </a:solidFill>
          <a:prstDash val="solid"/>
        </a:ln>
        <a:effectLst/>
        <a:scene3d>
          <a:camera prst="orthographicFront"/>
          <a:lightRig rig="threePt" dir="t"/>
        </a:scene3d>
        <a:sp3d>
          <a:bevelT/>
        </a:sp3d>
      </dgm:spPr>
    </dgm:pt>
    <dgm:pt modelId="{5C3A8C2E-6ED8-4D46-B855-FC41111E932A}" type="pres">
      <dgm:prSet presAssocID="{D4360A7D-C1E2-469F-A0FD-7780999BFA25}" presName="text_4" presStyleLbl="node1" presStyleIdx="3" presStyleCnt="6">
        <dgm:presLayoutVars>
          <dgm:bulletEnabled val="1"/>
        </dgm:presLayoutVars>
      </dgm:prSet>
      <dgm:spPr/>
    </dgm:pt>
    <dgm:pt modelId="{2C977FA6-DE77-4F40-9172-5D93B3D2A8EA}" type="pres">
      <dgm:prSet presAssocID="{D4360A7D-C1E2-469F-A0FD-7780999BFA25}" presName="accent_4" presStyleCnt="0"/>
      <dgm:spPr>
        <a:scene3d>
          <a:camera prst="orthographicFront"/>
          <a:lightRig rig="threePt" dir="t"/>
        </a:scene3d>
        <a:sp3d>
          <a:bevelT/>
        </a:sp3d>
      </dgm:spPr>
    </dgm:pt>
    <dgm:pt modelId="{5E670511-C0C3-496F-8C56-56EA12186E51}" type="pres">
      <dgm:prSet presAssocID="{D4360A7D-C1E2-469F-A0FD-7780999BFA25}" presName="accentRepeatNode" presStyleLbl="solidFgAcc1" presStyleIdx="3" presStyleCnt="6"/>
      <dgm:spPr>
        <a:xfrm>
          <a:off x="885150" y="3233683"/>
          <a:ext cx="829375" cy="829375"/>
        </a:xfrm>
        <a:prstGeom prst="ellipse">
          <a:avLst/>
        </a:prstGeom>
        <a:solidFill>
          <a:sysClr val="window" lastClr="FFFFFF">
            <a:hueOff val="0"/>
            <a:satOff val="0"/>
            <a:lumOff val="0"/>
            <a:alphaOff val="0"/>
          </a:sysClr>
        </a:solidFill>
        <a:ln w="25400" cap="flat" cmpd="sng" algn="ctr">
          <a:solidFill>
            <a:srgbClr val="80AC31">
              <a:hueOff val="0"/>
              <a:satOff val="0"/>
              <a:lumOff val="0"/>
              <a:alphaOff val="0"/>
            </a:srgbClr>
          </a:solidFill>
          <a:prstDash val="solid"/>
        </a:ln>
        <a:effectLst/>
        <a:scene3d>
          <a:camera prst="orthographicFront"/>
          <a:lightRig rig="threePt" dir="t"/>
        </a:scene3d>
        <a:sp3d>
          <a:bevelT/>
        </a:sp3d>
      </dgm:spPr>
    </dgm:pt>
    <dgm:pt modelId="{42898014-E7B8-4E7E-A4C2-C8CCDB37B32B}" type="pres">
      <dgm:prSet presAssocID="{C71E3CDD-93A7-4663-BF38-6ED694F9B206}" presName="text_5" presStyleLbl="node1" presStyleIdx="4" presStyleCnt="6">
        <dgm:presLayoutVars>
          <dgm:bulletEnabled val="1"/>
        </dgm:presLayoutVars>
      </dgm:prSet>
      <dgm:spPr/>
    </dgm:pt>
    <dgm:pt modelId="{45D5E817-B102-4C6E-BF24-4F3EB2D13D8A}" type="pres">
      <dgm:prSet presAssocID="{C71E3CDD-93A7-4663-BF38-6ED694F9B206}" presName="accent_5" presStyleCnt="0"/>
      <dgm:spPr>
        <a:scene3d>
          <a:camera prst="orthographicFront"/>
          <a:lightRig rig="threePt" dir="t"/>
        </a:scene3d>
        <a:sp3d>
          <a:bevelT/>
        </a:sp3d>
      </dgm:spPr>
    </dgm:pt>
    <dgm:pt modelId="{BD182375-2C76-446B-8B6D-35E75111535A}" type="pres">
      <dgm:prSet presAssocID="{C71E3CDD-93A7-4663-BF38-6ED694F9B206}" presName="accentRepeatNode" presStyleLbl="solidFgAcc1" presStyleIdx="4" presStyleCnt="6"/>
      <dgm:spPr>
        <a:xfrm>
          <a:off x="635581" y="4228808"/>
          <a:ext cx="829375" cy="829375"/>
        </a:xfrm>
        <a:prstGeom prst="ellipse">
          <a:avLst/>
        </a:prstGeom>
        <a:solidFill>
          <a:sysClr val="window" lastClr="FFFFFF">
            <a:hueOff val="0"/>
            <a:satOff val="0"/>
            <a:lumOff val="0"/>
            <a:alphaOff val="0"/>
          </a:sysClr>
        </a:solidFill>
        <a:ln w="25400" cap="flat" cmpd="sng" algn="ctr">
          <a:solidFill>
            <a:srgbClr val="B3C4DA">
              <a:hueOff val="0"/>
              <a:satOff val="0"/>
              <a:lumOff val="0"/>
              <a:alphaOff val="0"/>
            </a:srgbClr>
          </a:solidFill>
          <a:prstDash val="solid"/>
        </a:ln>
        <a:effectLst/>
        <a:scene3d>
          <a:camera prst="orthographicFront"/>
          <a:lightRig rig="threePt" dir="t"/>
        </a:scene3d>
        <a:sp3d>
          <a:bevelT/>
        </a:sp3d>
      </dgm:spPr>
    </dgm:pt>
    <dgm:pt modelId="{288D476E-FED1-41DE-A260-4C7B4A968846}" type="pres">
      <dgm:prSet presAssocID="{F72050AA-65C2-4E87-8F80-0FB9D295C10B}" presName="text_6" presStyleLbl="node1" presStyleIdx="5" presStyleCnt="6">
        <dgm:presLayoutVars>
          <dgm:bulletEnabled val="1"/>
        </dgm:presLayoutVars>
      </dgm:prSet>
      <dgm:spPr/>
    </dgm:pt>
    <dgm:pt modelId="{E01AD882-AE6D-4622-BC38-93990539C530}" type="pres">
      <dgm:prSet presAssocID="{F72050AA-65C2-4E87-8F80-0FB9D295C10B}" presName="accent_6" presStyleCnt="0"/>
      <dgm:spPr>
        <a:scene3d>
          <a:camera prst="orthographicFront"/>
          <a:lightRig rig="threePt" dir="t"/>
        </a:scene3d>
        <a:sp3d>
          <a:bevelT/>
        </a:sp3d>
      </dgm:spPr>
    </dgm:pt>
    <dgm:pt modelId="{D7DE58EC-A7FC-4505-83F3-9A80ECDA27B8}" type="pres">
      <dgm:prSet presAssocID="{F72050AA-65C2-4E87-8F80-0FB9D295C10B}" presName="accentRepeatNode" presStyleLbl="solidFgAcc1" presStyleIdx="5" presStyleCnt="6"/>
      <dgm:spPr>
        <a:xfrm>
          <a:off x="89807" y="5223933"/>
          <a:ext cx="829375" cy="829375"/>
        </a:xfrm>
        <a:prstGeom prst="ellipse">
          <a:avLst/>
        </a:prstGeom>
        <a:solidFill>
          <a:sysClr val="window" lastClr="FFFFFF">
            <a:hueOff val="0"/>
            <a:satOff val="0"/>
            <a:lumOff val="0"/>
            <a:alphaOff val="0"/>
          </a:sysClr>
        </a:solidFill>
        <a:ln w="25400" cap="flat" cmpd="sng" algn="ctr">
          <a:solidFill>
            <a:srgbClr val="177B2F">
              <a:hueOff val="0"/>
              <a:satOff val="0"/>
              <a:lumOff val="0"/>
              <a:alphaOff val="0"/>
            </a:srgbClr>
          </a:solidFill>
          <a:prstDash val="solid"/>
        </a:ln>
        <a:effectLst/>
        <a:scene3d>
          <a:camera prst="orthographicFront"/>
          <a:lightRig rig="threePt" dir="t"/>
        </a:scene3d>
        <a:sp3d>
          <a:bevelT/>
        </a:sp3d>
      </dgm:spPr>
    </dgm:pt>
  </dgm:ptLst>
  <dgm:cxnLst>
    <dgm:cxn modelId="{36FE771E-0DC3-4A83-A270-4F9523E4489B}" type="presOf" srcId="{F72050AA-65C2-4E87-8F80-0FB9D295C10B}" destId="{288D476E-FED1-41DE-A260-4C7B4A968846}" srcOrd="0" destOrd="0" presId="urn:microsoft.com/office/officeart/2008/layout/VerticalCurvedList"/>
    <dgm:cxn modelId="{F213DA24-59E1-4D4B-AC47-3A8AB2875F32}" srcId="{8A480396-FF93-477F-92D4-FB17252AE6C5}" destId="{F72050AA-65C2-4E87-8F80-0FB9D295C10B}" srcOrd="5" destOrd="0" parTransId="{6377452B-063D-4863-B7E5-BA48CBCACDAE}" sibTransId="{08B2FB9B-2859-44CC-8AB0-B3D55CFB2E32}"/>
    <dgm:cxn modelId="{93228F26-F22D-460E-B7BD-6870D682797A}" srcId="{8A480396-FF93-477F-92D4-FB17252AE6C5}" destId="{D4360A7D-C1E2-469F-A0FD-7780999BFA25}" srcOrd="3" destOrd="0" parTransId="{B3620730-BDC1-450B-AC9C-5358AF7C3337}" sibTransId="{334B8B8E-CAFE-4B8F-8D8A-E669E14299E4}"/>
    <dgm:cxn modelId="{3C7FEC68-8A16-4DD3-B572-2200A246C507}" srcId="{8A480396-FF93-477F-92D4-FB17252AE6C5}" destId="{DB5F2564-0B17-4D0B-AA44-1DEF1B39D03E}" srcOrd="2" destOrd="0" parTransId="{0915911E-5C54-4133-A19A-22D4B6485A36}" sibTransId="{4514E1CE-F954-49F0-BA8A-2A4704BD32C9}"/>
    <dgm:cxn modelId="{D32F5356-9483-4DDE-8590-A0BE10931896}" type="presOf" srcId="{AFEC519C-A366-42F1-9487-80994177BE3A}" destId="{273857D4-A23D-4B05-B047-C1584917679E}" srcOrd="0" destOrd="0" presId="urn:microsoft.com/office/officeart/2008/layout/VerticalCurvedList"/>
    <dgm:cxn modelId="{24C0B57C-F9AB-4A21-A45A-C3DAD3CE665F}" type="presOf" srcId="{8A480396-FF93-477F-92D4-FB17252AE6C5}" destId="{F93435A4-4272-4B46-89F5-8BAC810C5FEE}" srcOrd="0" destOrd="0" presId="urn:microsoft.com/office/officeart/2008/layout/VerticalCurvedList"/>
    <dgm:cxn modelId="{3B866187-2F92-45FF-B557-34B390135926}" type="presOf" srcId="{2984820B-A4BC-4FE9-BFB4-12458F7EDFB7}" destId="{8DFE6A53-0C18-41C1-8F56-5400FE545171}" srcOrd="0" destOrd="0" presId="urn:microsoft.com/office/officeart/2008/layout/VerticalCurvedList"/>
    <dgm:cxn modelId="{1680A48E-741F-4893-B385-1429FB3208BD}" type="presOf" srcId="{DB5F2564-0B17-4D0B-AA44-1DEF1B39D03E}" destId="{64195D14-8D27-4277-B50F-F40BC20570AB}" srcOrd="0" destOrd="0" presId="urn:microsoft.com/office/officeart/2008/layout/VerticalCurvedList"/>
    <dgm:cxn modelId="{142A9C9E-ACD3-40BF-A9C0-37242B38F4B8}" srcId="{8A480396-FF93-477F-92D4-FB17252AE6C5}" destId="{AFEC519C-A366-42F1-9487-80994177BE3A}" srcOrd="1" destOrd="0" parTransId="{48968CBF-CA8A-4054-8E88-F185071B80C0}" sibTransId="{4214A92B-3D53-4736-9974-954F1220CCF4}"/>
    <dgm:cxn modelId="{5B6618B0-8816-410A-96DF-68558BB3B288}" type="presOf" srcId="{E01105F3-3B8A-4B99-B1EA-2CA4DD81446C}" destId="{27972344-6EAA-478D-A6C9-BEF4F9C5AB60}" srcOrd="0" destOrd="0" presId="urn:microsoft.com/office/officeart/2008/layout/VerticalCurvedList"/>
    <dgm:cxn modelId="{247400B6-29BA-4AD3-A31B-48872B96AEEC}" srcId="{8A480396-FF93-477F-92D4-FB17252AE6C5}" destId="{2984820B-A4BC-4FE9-BFB4-12458F7EDFB7}" srcOrd="0" destOrd="0" parTransId="{1503886B-9D9B-49A2-8FA9-24A00F088661}" sibTransId="{E01105F3-3B8A-4B99-B1EA-2CA4DD81446C}"/>
    <dgm:cxn modelId="{4C1B77BC-ED8A-431B-A742-D7B4897D28C4}" type="presOf" srcId="{D4360A7D-C1E2-469F-A0FD-7780999BFA25}" destId="{5C3A8C2E-6ED8-4D46-B855-FC41111E932A}" srcOrd="0" destOrd="0" presId="urn:microsoft.com/office/officeart/2008/layout/VerticalCurvedList"/>
    <dgm:cxn modelId="{013289C6-AAE3-4845-A989-F4F752ABE827}" srcId="{8A480396-FF93-477F-92D4-FB17252AE6C5}" destId="{C71E3CDD-93A7-4663-BF38-6ED694F9B206}" srcOrd="4" destOrd="0" parTransId="{C2E86917-BB61-42E6-97FD-AF4C83CA07E9}" sibTransId="{80F0E6EA-6762-4D26-A01D-7D92CDF7A324}"/>
    <dgm:cxn modelId="{8E9B5EC7-7F15-40FF-B558-E64B07B78945}" type="presOf" srcId="{C71E3CDD-93A7-4663-BF38-6ED694F9B206}" destId="{42898014-E7B8-4E7E-A4C2-C8CCDB37B32B}" srcOrd="0" destOrd="0" presId="urn:microsoft.com/office/officeart/2008/layout/VerticalCurvedList"/>
    <dgm:cxn modelId="{1A95212E-AD8A-4B6E-A47F-79BAA9248A3C}" type="presParOf" srcId="{F93435A4-4272-4B46-89F5-8BAC810C5FEE}" destId="{975BB3DD-D835-42E1-A686-F177F7C20746}" srcOrd="0" destOrd="0" presId="urn:microsoft.com/office/officeart/2008/layout/VerticalCurvedList"/>
    <dgm:cxn modelId="{F7EBC7FD-1E0C-4D74-B3A1-A9B130C0DF33}" type="presParOf" srcId="{975BB3DD-D835-42E1-A686-F177F7C20746}" destId="{E79AFAD5-4FF3-43EA-BB49-C8E921B41F1B}" srcOrd="0" destOrd="0" presId="urn:microsoft.com/office/officeart/2008/layout/VerticalCurvedList"/>
    <dgm:cxn modelId="{83BFD024-15F9-4A38-8CF5-15EB7914FA77}" type="presParOf" srcId="{E79AFAD5-4FF3-43EA-BB49-C8E921B41F1B}" destId="{B35F8BE7-E8F9-4F50-BA75-5BA14D39F25E}" srcOrd="0" destOrd="0" presId="urn:microsoft.com/office/officeart/2008/layout/VerticalCurvedList"/>
    <dgm:cxn modelId="{9B8F9D78-EFF6-4B68-A1EC-1154541FA1EE}" type="presParOf" srcId="{E79AFAD5-4FF3-43EA-BB49-C8E921B41F1B}" destId="{27972344-6EAA-478D-A6C9-BEF4F9C5AB60}" srcOrd="1" destOrd="0" presId="urn:microsoft.com/office/officeart/2008/layout/VerticalCurvedList"/>
    <dgm:cxn modelId="{1D9F446F-D5B5-49E7-A140-EE8C008DFC8F}" type="presParOf" srcId="{E79AFAD5-4FF3-43EA-BB49-C8E921B41F1B}" destId="{2F11E8AC-2346-4060-B779-A05DD6C8BDFD}" srcOrd="2" destOrd="0" presId="urn:microsoft.com/office/officeart/2008/layout/VerticalCurvedList"/>
    <dgm:cxn modelId="{F7FEEA75-17F5-4DE1-B29F-1C8E92144F78}" type="presParOf" srcId="{E79AFAD5-4FF3-43EA-BB49-C8E921B41F1B}" destId="{69CF4061-FD58-4B76-B0A0-E038C3F02861}" srcOrd="3" destOrd="0" presId="urn:microsoft.com/office/officeart/2008/layout/VerticalCurvedList"/>
    <dgm:cxn modelId="{88FECBB9-74C9-49C8-825D-46053F34E58B}" type="presParOf" srcId="{975BB3DD-D835-42E1-A686-F177F7C20746}" destId="{8DFE6A53-0C18-41C1-8F56-5400FE545171}" srcOrd="1" destOrd="0" presId="urn:microsoft.com/office/officeart/2008/layout/VerticalCurvedList"/>
    <dgm:cxn modelId="{54697940-04F7-40BB-9BCB-B75F3CEAD21D}" type="presParOf" srcId="{975BB3DD-D835-42E1-A686-F177F7C20746}" destId="{82E610D3-D818-488A-8061-F1AA36845349}" srcOrd="2" destOrd="0" presId="urn:microsoft.com/office/officeart/2008/layout/VerticalCurvedList"/>
    <dgm:cxn modelId="{61F73EA8-2605-41FB-831C-9590865CBECE}" type="presParOf" srcId="{82E610D3-D818-488A-8061-F1AA36845349}" destId="{43512EED-AD0F-4E90-A6E2-11F818B95EBE}" srcOrd="0" destOrd="0" presId="urn:microsoft.com/office/officeart/2008/layout/VerticalCurvedList"/>
    <dgm:cxn modelId="{18B146BB-5E63-42AC-BA62-F000366CE4C1}" type="presParOf" srcId="{975BB3DD-D835-42E1-A686-F177F7C20746}" destId="{273857D4-A23D-4B05-B047-C1584917679E}" srcOrd="3" destOrd="0" presId="urn:microsoft.com/office/officeart/2008/layout/VerticalCurvedList"/>
    <dgm:cxn modelId="{54529590-8DFC-469F-AA68-F99988E278C5}" type="presParOf" srcId="{975BB3DD-D835-42E1-A686-F177F7C20746}" destId="{580A157A-FF1F-4491-9CED-BCD37618E9A1}" srcOrd="4" destOrd="0" presId="urn:microsoft.com/office/officeart/2008/layout/VerticalCurvedList"/>
    <dgm:cxn modelId="{C2AEA85F-0EFF-48A3-AD14-659148592264}" type="presParOf" srcId="{580A157A-FF1F-4491-9CED-BCD37618E9A1}" destId="{62DA85A5-CC6C-4021-BF60-2B2981E66709}" srcOrd="0" destOrd="0" presId="urn:microsoft.com/office/officeart/2008/layout/VerticalCurvedList"/>
    <dgm:cxn modelId="{A1A55761-9218-45A4-931D-FCFF91FA8474}" type="presParOf" srcId="{975BB3DD-D835-42E1-A686-F177F7C20746}" destId="{64195D14-8D27-4277-B50F-F40BC20570AB}" srcOrd="5" destOrd="0" presId="urn:microsoft.com/office/officeart/2008/layout/VerticalCurvedList"/>
    <dgm:cxn modelId="{6624FDEA-6CD9-4953-A1DA-625980F0F0DE}" type="presParOf" srcId="{975BB3DD-D835-42E1-A686-F177F7C20746}" destId="{E714670E-5301-4C01-8160-2E0DA88086D6}" srcOrd="6" destOrd="0" presId="urn:microsoft.com/office/officeart/2008/layout/VerticalCurvedList"/>
    <dgm:cxn modelId="{65C8BACF-22B6-4630-91B2-EC84989D4167}" type="presParOf" srcId="{E714670E-5301-4C01-8160-2E0DA88086D6}" destId="{3BEC3422-85DC-4931-B9C8-916EEFA265E1}" srcOrd="0" destOrd="0" presId="urn:microsoft.com/office/officeart/2008/layout/VerticalCurvedList"/>
    <dgm:cxn modelId="{2C4D4E8E-AFD3-4751-9C2C-094D8479BE20}" type="presParOf" srcId="{975BB3DD-D835-42E1-A686-F177F7C20746}" destId="{5C3A8C2E-6ED8-4D46-B855-FC41111E932A}" srcOrd="7" destOrd="0" presId="urn:microsoft.com/office/officeart/2008/layout/VerticalCurvedList"/>
    <dgm:cxn modelId="{9FD1890B-AF1C-49D8-959E-CDE21B941901}" type="presParOf" srcId="{975BB3DD-D835-42E1-A686-F177F7C20746}" destId="{2C977FA6-DE77-4F40-9172-5D93B3D2A8EA}" srcOrd="8" destOrd="0" presId="urn:microsoft.com/office/officeart/2008/layout/VerticalCurvedList"/>
    <dgm:cxn modelId="{DEC28CD1-9213-4B86-BAFB-E55A103DBB02}" type="presParOf" srcId="{2C977FA6-DE77-4F40-9172-5D93B3D2A8EA}" destId="{5E670511-C0C3-496F-8C56-56EA12186E51}" srcOrd="0" destOrd="0" presId="urn:microsoft.com/office/officeart/2008/layout/VerticalCurvedList"/>
    <dgm:cxn modelId="{0FEBABE5-4D20-4D60-9A98-6A5534113B5A}" type="presParOf" srcId="{975BB3DD-D835-42E1-A686-F177F7C20746}" destId="{42898014-E7B8-4E7E-A4C2-C8CCDB37B32B}" srcOrd="9" destOrd="0" presId="urn:microsoft.com/office/officeart/2008/layout/VerticalCurvedList"/>
    <dgm:cxn modelId="{EC0FC83A-6B6A-4CF7-9F23-0DA3957518FF}" type="presParOf" srcId="{975BB3DD-D835-42E1-A686-F177F7C20746}" destId="{45D5E817-B102-4C6E-BF24-4F3EB2D13D8A}" srcOrd="10" destOrd="0" presId="urn:microsoft.com/office/officeart/2008/layout/VerticalCurvedList"/>
    <dgm:cxn modelId="{2852CCAA-B17B-40FC-922B-09DB415CCECA}" type="presParOf" srcId="{45D5E817-B102-4C6E-BF24-4F3EB2D13D8A}" destId="{BD182375-2C76-446B-8B6D-35E75111535A}" srcOrd="0" destOrd="0" presId="urn:microsoft.com/office/officeart/2008/layout/VerticalCurvedList"/>
    <dgm:cxn modelId="{726C3971-293C-4FD3-8877-6DA4C303DCBD}" type="presParOf" srcId="{975BB3DD-D835-42E1-A686-F177F7C20746}" destId="{288D476E-FED1-41DE-A260-4C7B4A968846}" srcOrd="11" destOrd="0" presId="urn:microsoft.com/office/officeart/2008/layout/VerticalCurvedList"/>
    <dgm:cxn modelId="{4CF80FAE-3B31-4AA9-96A3-122BD2AEBA38}" type="presParOf" srcId="{975BB3DD-D835-42E1-A686-F177F7C20746}" destId="{E01AD882-AE6D-4622-BC38-93990539C530}" srcOrd="12" destOrd="0" presId="urn:microsoft.com/office/officeart/2008/layout/VerticalCurvedList"/>
    <dgm:cxn modelId="{24BFDB3C-2DCF-4BAE-BF42-3F3FB6AEDEAB}" type="presParOf" srcId="{E01AD882-AE6D-4622-BC38-93990539C530}" destId="{D7DE58EC-A7FC-4505-83F3-9A80ECDA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77E0E-E7EA-43E9-89DA-E402760DC19C}">
      <dsp:nvSpPr>
        <dsp:cNvPr id="0" name=""/>
        <dsp:cNvSpPr/>
      </dsp:nvSpPr>
      <dsp:spPr>
        <a:xfrm>
          <a:off x="0" y="1895"/>
          <a:ext cx="6357257" cy="0"/>
        </a:xfrm>
        <a:prstGeom prst="line">
          <a:avLst/>
        </a:prstGeom>
        <a:solidFill>
          <a:srgbClr val="177B2F">
            <a:hueOff val="0"/>
            <a:satOff val="0"/>
            <a:lumOff val="0"/>
            <a:alphaOff val="0"/>
          </a:srgbClr>
        </a:solidFill>
        <a:ln w="25400" cap="flat" cmpd="sng" algn="ctr">
          <a:solidFill>
            <a:srgbClr val="177B2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A2B4E-2E29-4990-A3C1-38E0C598950D}">
      <dsp:nvSpPr>
        <dsp:cNvPr id="0" name=""/>
        <dsp:cNvSpPr/>
      </dsp:nvSpPr>
      <dsp:spPr>
        <a:xfrm>
          <a:off x="0" y="1895"/>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Population-based approach to parenting</a:t>
          </a:r>
        </a:p>
      </dsp:txBody>
      <dsp:txXfrm>
        <a:off x="0" y="1895"/>
        <a:ext cx="6357257" cy="646352"/>
      </dsp:txXfrm>
    </dsp:sp>
    <dsp:sp modelId="{6DEFF7C4-79DC-4B22-ADD1-A46027186E72}">
      <dsp:nvSpPr>
        <dsp:cNvPr id="0" name=""/>
        <dsp:cNvSpPr/>
      </dsp:nvSpPr>
      <dsp:spPr>
        <a:xfrm>
          <a:off x="0" y="648247"/>
          <a:ext cx="6357257" cy="0"/>
        </a:xfrm>
        <a:prstGeom prst="line">
          <a:avLst/>
        </a:prstGeom>
        <a:solidFill>
          <a:srgbClr val="F7941E">
            <a:hueOff val="0"/>
            <a:satOff val="0"/>
            <a:lumOff val="0"/>
            <a:alphaOff val="0"/>
          </a:srgbClr>
        </a:solidFill>
        <a:ln w="25400" cap="flat" cmpd="sng" algn="ctr">
          <a:solidFill>
            <a:srgbClr val="F7941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64C38-3631-400E-9564-F69CBD731178}">
      <dsp:nvSpPr>
        <dsp:cNvPr id="0" name=""/>
        <dsp:cNvSpPr/>
      </dsp:nvSpPr>
      <dsp:spPr>
        <a:xfrm>
          <a:off x="0" y="648247"/>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Destigmatized process for families seeking help and information</a:t>
          </a:r>
        </a:p>
      </dsp:txBody>
      <dsp:txXfrm>
        <a:off x="0" y="648247"/>
        <a:ext cx="6357257" cy="646352"/>
      </dsp:txXfrm>
    </dsp:sp>
    <dsp:sp modelId="{B358C2C0-A845-4988-828A-6965F5E773D3}">
      <dsp:nvSpPr>
        <dsp:cNvPr id="0" name=""/>
        <dsp:cNvSpPr/>
      </dsp:nvSpPr>
      <dsp:spPr>
        <a:xfrm>
          <a:off x="0" y="1294599"/>
          <a:ext cx="6357257" cy="0"/>
        </a:xfrm>
        <a:prstGeom prst="line">
          <a:avLst/>
        </a:prstGeom>
        <a:solidFill>
          <a:srgbClr val="575050">
            <a:hueOff val="0"/>
            <a:satOff val="0"/>
            <a:lumOff val="0"/>
            <a:alphaOff val="0"/>
          </a:srgbClr>
        </a:solidFill>
        <a:ln w="25400" cap="flat" cmpd="sng" algn="ctr">
          <a:solidFill>
            <a:srgbClr val="57505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23366-76B1-4526-9A8B-1CE96809E3A7}">
      <dsp:nvSpPr>
        <dsp:cNvPr id="0" name=""/>
        <dsp:cNvSpPr/>
      </dsp:nvSpPr>
      <dsp:spPr>
        <a:xfrm>
          <a:off x="0" y="1294599"/>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Training of existing workforce to deliver Triple P by incorporating it into their current practice</a:t>
          </a:r>
        </a:p>
      </dsp:txBody>
      <dsp:txXfrm>
        <a:off x="0" y="1294599"/>
        <a:ext cx="6357257" cy="646352"/>
      </dsp:txXfrm>
    </dsp:sp>
    <dsp:sp modelId="{34A8FB56-0307-43FD-8F16-63E94620C075}">
      <dsp:nvSpPr>
        <dsp:cNvPr id="0" name=""/>
        <dsp:cNvSpPr/>
      </dsp:nvSpPr>
      <dsp:spPr>
        <a:xfrm>
          <a:off x="0" y="1940951"/>
          <a:ext cx="6357257" cy="0"/>
        </a:xfrm>
        <a:prstGeom prst="line">
          <a:avLst/>
        </a:prstGeom>
        <a:solidFill>
          <a:srgbClr val="80AC31">
            <a:hueOff val="0"/>
            <a:satOff val="0"/>
            <a:lumOff val="0"/>
            <a:alphaOff val="0"/>
          </a:srgbClr>
        </a:solidFill>
        <a:ln w="25400" cap="flat" cmpd="sng" algn="ctr">
          <a:solidFill>
            <a:srgbClr val="80AC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98220-E282-4A6D-B8C7-3832AD594981}">
      <dsp:nvSpPr>
        <dsp:cNvPr id="0" name=""/>
        <dsp:cNvSpPr/>
      </dsp:nvSpPr>
      <dsp:spPr>
        <a:xfrm>
          <a:off x="0" y="1940951"/>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Positive approach to parenting support</a:t>
          </a:r>
        </a:p>
      </dsp:txBody>
      <dsp:txXfrm>
        <a:off x="0" y="1940951"/>
        <a:ext cx="6357257" cy="646352"/>
      </dsp:txXfrm>
    </dsp:sp>
    <dsp:sp modelId="{23966518-F183-429D-B40B-DA93A9E83C1E}">
      <dsp:nvSpPr>
        <dsp:cNvPr id="0" name=""/>
        <dsp:cNvSpPr/>
      </dsp:nvSpPr>
      <dsp:spPr>
        <a:xfrm>
          <a:off x="0" y="2587303"/>
          <a:ext cx="6357257" cy="0"/>
        </a:xfrm>
        <a:prstGeom prst="line">
          <a:avLst/>
        </a:prstGeom>
        <a:solidFill>
          <a:srgbClr val="B3C4DA">
            <a:hueOff val="0"/>
            <a:satOff val="0"/>
            <a:lumOff val="0"/>
            <a:alphaOff val="0"/>
          </a:srgbClr>
        </a:solidFill>
        <a:ln w="25400" cap="flat" cmpd="sng" algn="ctr">
          <a:solidFill>
            <a:srgbClr val="B3C4D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6EFCF-E853-428A-A71A-220CCD1995E1}">
      <dsp:nvSpPr>
        <dsp:cNvPr id="0" name=""/>
        <dsp:cNvSpPr/>
      </dsp:nvSpPr>
      <dsp:spPr>
        <a:xfrm>
          <a:off x="0" y="2587303"/>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Evidence-based and a good investment </a:t>
          </a:r>
        </a:p>
      </dsp:txBody>
      <dsp:txXfrm>
        <a:off x="0" y="2587303"/>
        <a:ext cx="6357257" cy="646352"/>
      </dsp:txXfrm>
    </dsp:sp>
    <dsp:sp modelId="{381CAFD6-965F-4878-B95D-F431AE67DABF}">
      <dsp:nvSpPr>
        <dsp:cNvPr id="0" name=""/>
        <dsp:cNvSpPr/>
      </dsp:nvSpPr>
      <dsp:spPr>
        <a:xfrm>
          <a:off x="0" y="3233655"/>
          <a:ext cx="63572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FC6E7-F032-4026-9D48-D257693CD3DB}">
      <dsp:nvSpPr>
        <dsp:cNvPr id="0" name=""/>
        <dsp:cNvSpPr/>
      </dsp:nvSpPr>
      <dsp:spPr>
        <a:xfrm>
          <a:off x="0" y="3233655"/>
          <a:ext cx="6357257" cy="6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013B82">
                  <a:hueOff val="0"/>
                  <a:satOff val="0"/>
                  <a:lumOff val="0"/>
                  <a:alphaOff val="0"/>
                </a:srgbClr>
              </a:solidFill>
              <a:latin typeface="Open Sans"/>
              <a:ea typeface="+mn-ea"/>
              <a:cs typeface="+mn-cs"/>
            </a:rPr>
            <a:t>Prevents Child Maltreatment, Reduces Foster Care Placements, and Supports Families</a:t>
          </a:r>
        </a:p>
      </dsp:txBody>
      <dsp:txXfrm>
        <a:off x="0" y="3233655"/>
        <a:ext cx="6357257" cy="646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72344-6EAA-478D-A6C9-BEF4F9C5AB60}">
      <dsp:nvSpPr>
        <dsp:cNvPr id="0" name=""/>
        <dsp:cNvSpPr/>
      </dsp:nvSpPr>
      <dsp:spPr>
        <a:xfrm>
          <a:off x="-5674200" y="-868575"/>
          <a:ext cx="6755616" cy="6755616"/>
        </a:xfrm>
        <a:prstGeom prst="blockArc">
          <a:avLst>
            <a:gd name="adj1" fmla="val 18900000"/>
            <a:gd name="adj2" fmla="val 2700000"/>
            <a:gd name="adj3" fmla="val 255"/>
          </a:avLst>
        </a:prstGeom>
        <a:noFill/>
        <a:ln w="25400" cap="flat" cmpd="sng" algn="ctr">
          <a:solidFill>
            <a:srgbClr val="177B2F">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8DFE6A53-0C18-41C1-8F56-5400FE545171}">
      <dsp:nvSpPr>
        <dsp:cNvPr id="0" name=""/>
        <dsp:cNvSpPr/>
      </dsp:nvSpPr>
      <dsp:spPr>
        <a:xfrm>
          <a:off x="402979" y="264272"/>
          <a:ext cx="8121074" cy="528343"/>
        </a:xfrm>
        <a:prstGeom prst="rect">
          <a:avLst/>
        </a:prstGeom>
        <a:solidFill>
          <a:srgbClr val="177B2F">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ysClr val="window" lastClr="FFFFFF"/>
              </a:solidFill>
              <a:latin typeface="Open Sans"/>
              <a:ea typeface="+mn-ea"/>
              <a:cs typeface="+mn-cs"/>
            </a:rPr>
            <a:t>Title IV-E Clearinghouse Rating = Promising</a:t>
          </a:r>
        </a:p>
      </dsp:txBody>
      <dsp:txXfrm>
        <a:off x="402979" y="264272"/>
        <a:ext cx="8121074" cy="528343"/>
      </dsp:txXfrm>
    </dsp:sp>
    <dsp:sp modelId="{43512EED-AD0F-4E90-A6E2-11F818B95EBE}">
      <dsp:nvSpPr>
        <dsp:cNvPr id="0" name=""/>
        <dsp:cNvSpPr/>
      </dsp:nvSpPr>
      <dsp:spPr>
        <a:xfrm>
          <a:off x="72764" y="198229"/>
          <a:ext cx="660429" cy="660429"/>
        </a:xfrm>
        <a:prstGeom prst="ellipse">
          <a:avLst/>
        </a:prstGeom>
        <a:solidFill>
          <a:sysClr val="window" lastClr="FFFFFF">
            <a:hueOff val="0"/>
            <a:satOff val="0"/>
            <a:lumOff val="0"/>
            <a:alphaOff val="0"/>
          </a:sysClr>
        </a:solidFill>
        <a:ln w="25400" cap="flat" cmpd="sng" algn="ctr">
          <a:solidFill>
            <a:srgbClr val="177B2F">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73857D4-A23D-4B05-B047-C1584917679E}">
      <dsp:nvSpPr>
        <dsp:cNvPr id="0" name=""/>
        <dsp:cNvSpPr/>
      </dsp:nvSpPr>
      <dsp:spPr>
        <a:xfrm>
          <a:off x="837578" y="1056687"/>
          <a:ext cx="7686475" cy="528343"/>
        </a:xfrm>
        <a:prstGeom prst="rect">
          <a:avLst/>
        </a:prstGeom>
        <a:solidFill>
          <a:srgbClr val="F7941E">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13B82"/>
              </a:solidFill>
              <a:latin typeface="Open Sans"/>
              <a:ea typeface="+mn-ea"/>
              <a:cs typeface="+mn-cs"/>
            </a:rPr>
            <a:t>Serves Families With Children, Age Birth to 18 Years </a:t>
          </a:r>
        </a:p>
      </dsp:txBody>
      <dsp:txXfrm>
        <a:off x="837578" y="1056687"/>
        <a:ext cx="7686475" cy="528343"/>
      </dsp:txXfrm>
    </dsp:sp>
    <dsp:sp modelId="{62DA85A5-CC6C-4021-BF60-2B2981E66709}">
      <dsp:nvSpPr>
        <dsp:cNvPr id="0" name=""/>
        <dsp:cNvSpPr/>
      </dsp:nvSpPr>
      <dsp:spPr>
        <a:xfrm>
          <a:off x="507363" y="990644"/>
          <a:ext cx="660429" cy="660429"/>
        </a:xfrm>
        <a:prstGeom prst="ellipse">
          <a:avLst/>
        </a:prstGeom>
        <a:solidFill>
          <a:sysClr val="window" lastClr="FFFFFF">
            <a:hueOff val="0"/>
            <a:satOff val="0"/>
            <a:lumOff val="0"/>
            <a:alphaOff val="0"/>
          </a:sysClr>
        </a:solidFill>
        <a:ln w="25400" cap="flat" cmpd="sng" algn="ctr">
          <a:solidFill>
            <a:srgbClr val="F7941E">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195D14-8D27-4277-B50F-F40BC20570AB}">
      <dsp:nvSpPr>
        <dsp:cNvPr id="0" name=""/>
        <dsp:cNvSpPr/>
      </dsp:nvSpPr>
      <dsp:spPr>
        <a:xfrm>
          <a:off x="1036310" y="1849103"/>
          <a:ext cx="7487744" cy="528343"/>
        </a:xfrm>
        <a:prstGeom prst="rect">
          <a:avLst/>
        </a:prstGeom>
        <a:solidFill>
          <a:srgbClr val="575050">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ysClr val="window" lastClr="FFFFFF"/>
              </a:solidFill>
              <a:latin typeface="Open Sans"/>
              <a:ea typeface="+mn-ea"/>
              <a:cs typeface="+mn-cs"/>
            </a:rPr>
            <a:t>Existing Infrastructure in North Carolina </a:t>
          </a:r>
        </a:p>
      </dsp:txBody>
      <dsp:txXfrm>
        <a:off x="1036310" y="1849103"/>
        <a:ext cx="7487744" cy="528343"/>
      </dsp:txXfrm>
    </dsp:sp>
    <dsp:sp modelId="{3BEC3422-85DC-4931-B9C8-916EEFA265E1}">
      <dsp:nvSpPr>
        <dsp:cNvPr id="0" name=""/>
        <dsp:cNvSpPr/>
      </dsp:nvSpPr>
      <dsp:spPr>
        <a:xfrm>
          <a:off x="706095" y="1783060"/>
          <a:ext cx="660429" cy="660429"/>
        </a:xfrm>
        <a:prstGeom prst="ellipse">
          <a:avLst/>
        </a:prstGeom>
        <a:solidFill>
          <a:sysClr val="window" lastClr="FFFFFF">
            <a:hueOff val="0"/>
            <a:satOff val="0"/>
            <a:lumOff val="0"/>
            <a:alphaOff val="0"/>
          </a:sysClr>
        </a:solidFill>
        <a:ln w="25400" cap="flat" cmpd="sng" algn="ctr">
          <a:solidFill>
            <a:srgbClr val="57505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5C3A8C2E-6ED8-4D46-B855-FC41111E932A}">
      <dsp:nvSpPr>
        <dsp:cNvPr id="0" name=""/>
        <dsp:cNvSpPr/>
      </dsp:nvSpPr>
      <dsp:spPr>
        <a:xfrm>
          <a:off x="1036310" y="2641017"/>
          <a:ext cx="7487744" cy="528343"/>
        </a:xfrm>
        <a:prstGeom prst="rect">
          <a:avLst/>
        </a:prstGeom>
        <a:solidFill>
          <a:srgbClr val="80AC31">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13B82"/>
              </a:solidFill>
              <a:latin typeface="Open Sans"/>
              <a:ea typeface="+mn-ea"/>
              <a:cs typeface="+mn-cs"/>
            </a:rPr>
            <a:t>Existing Implementation Support in North Carolina</a:t>
          </a:r>
        </a:p>
      </dsp:txBody>
      <dsp:txXfrm>
        <a:off x="1036310" y="2641017"/>
        <a:ext cx="7487744" cy="528343"/>
      </dsp:txXfrm>
    </dsp:sp>
    <dsp:sp modelId="{5E670511-C0C3-496F-8C56-56EA12186E51}">
      <dsp:nvSpPr>
        <dsp:cNvPr id="0" name=""/>
        <dsp:cNvSpPr/>
      </dsp:nvSpPr>
      <dsp:spPr>
        <a:xfrm>
          <a:off x="706095" y="2574974"/>
          <a:ext cx="660429" cy="660429"/>
        </a:xfrm>
        <a:prstGeom prst="ellipse">
          <a:avLst/>
        </a:prstGeom>
        <a:solidFill>
          <a:sysClr val="window" lastClr="FFFFFF">
            <a:hueOff val="0"/>
            <a:satOff val="0"/>
            <a:lumOff val="0"/>
            <a:alphaOff val="0"/>
          </a:sysClr>
        </a:solidFill>
        <a:ln w="25400" cap="flat" cmpd="sng" algn="ctr">
          <a:solidFill>
            <a:srgbClr val="80AC31">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42898014-E7B8-4E7E-A4C2-C8CCDB37B32B}">
      <dsp:nvSpPr>
        <dsp:cNvPr id="0" name=""/>
        <dsp:cNvSpPr/>
      </dsp:nvSpPr>
      <dsp:spPr>
        <a:xfrm>
          <a:off x="837578" y="3433433"/>
          <a:ext cx="7686475" cy="528343"/>
        </a:xfrm>
        <a:prstGeom prst="rect">
          <a:avLst/>
        </a:prstGeom>
        <a:solidFill>
          <a:srgbClr val="B3C4DA">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13B82"/>
              </a:solidFill>
              <a:latin typeface="Open Sans"/>
              <a:ea typeface="+mn-ea"/>
              <a:cs typeface="+mn-cs"/>
            </a:rPr>
            <a:t>Less Intense than Other EBPs Selected</a:t>
          </a:r>
        </a:p>
      </dsp:txBody>
      <dsp:txXfrm>
        <a:off x="837578" y="3433433"/>
        <a:ext cx="7686475" cy="528343"/>
      </dsp:txXfrm>
    </dsp:sp>
    <dsp:sp modelId="{BD182375-2C76-446B-8B6D-35E75111535A}">
      <dsp:nvSpPr>
        <dsp:cNvPr id="0" name=""/>
        <dsp:cNvSpPr/>
      </dsp:nvSpPr>
      <dsp:spPr>
        <a:xfrm>
          <a:off x="507363" y="3367390"/>
          <a:ext cx="660429" cy="660429"/>
        </a:xfrm>
        <a:prstGeom prst="ellipse">
          <a:avLst/>
        </a:prstGeom>
        <a:solidFill>
          <a:sysClr val="window" lastClr="FFFFFF">
            <a:hueOff val="0"/>
            <a:satOff val="0"/>
            <a:lumOff val="0"/>
            <a:alphaOff val="0"/>
          </a:sysClr>
        </a:solidFill>
        <a:ln w="25400" cap="flat" cmpd="sng" algn="ctr">
          <a:solidFill>
            <a:srgbClr val="B3C4DA">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88D476E-FED1-41DE-A260-4C7B4A968846}">
      <dsp:nvSpPr>
        <dsp:cNvPr id="0" name=""/>
        <dsp:cNvSpPr/>
      </dsp:nvSpPr>
      <dsp:spPr>
        <a:xfrm>
          <a:off x="402979" y="4225848"/>
          <a:ext cx="8121074" cy="528343"/>
        </a:xfrm>
        <a:prstGeom prst="rect">
          <a:avLst/>
        </a:prstGeom>
        <a:solidFill>
          <a:srgbClr val="177B2F">
            <a:hueOff val="0"/>
            <a:satOff val="0"/>
            <a:lumOff val="0"/>
            <a:alphaOff val="0"/>
          </a:srgbClr>
        </a:solidFill>
        <a:ln w="254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37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ysClr val="window" lastClr="FFFFFF"/>
              </a:solidFill>
              <a:latin typeface="Open Sans"/>
              <a:ea typeface="+mn-ea"/>
              <a:cs typeface="+mn-cs"/>
            </a:rPr>
            <a:t>Promotes Positive Parenting Behaviors and Improves Family Functioning</a:t>
          </a:r>
        </a:p>
      </dsp:txBody>
      <dsp:txXfrm>
        <a:off x="402979" y="4225848"/>
        <a:ext cx="8121074" cy="528343"/>
      </dsp:txXfrm>
    </dsp:sp>
    <dsp:sp modelId="{D7DE58EC-A7FC-4505-83F3-9A80ECDA27B8}">
      <dsp:nvSpPr>
        <dsp:cNvPr id="0" name=""/>
        <dsp:cNvSpPr/>
      </dsp:nvSpPr>
      <dsp:spPr>
        <a:xfrm>
          <a:off x="72764" y="4159805"/>
          <a:ext cx="660429" cy="660429"/>
        </a:xfrm>
        <a:prstGeom prst="ellipse">
          <a:avLst/>
        </a:prstGeom>
        <a:solidFill>
          <a:sysClr val="window" lastClr="FFFFFF">
            <a:hueOff val="0"/>
            <a:satOff val="0"/>
            <a:lumOff val="0"/>
            <a:alphaOff val="0"/>
          </a:sysClr>
        </a:solidFill>
        <a:ln w="25400" cap="flat" cmpd="sng" algn="ctr">
          <a:solidFill>
            <a:srgbClr val="177B2F">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5/16/2024</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5/16/2024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defTabSz="920618">
              <a:buFont typeface="Arial" panose="020B0604020202020204" pitchFamily="34" charset="0"/>
              <a:buChar char="•"/>
            </a:pPr>
            <a:r>
              <a:rPr lang="en-US" dirty="0"/>
              <a:t>These funds allowed DSS to partner with DPH to enhance the existing system to increase of the availability and expansion of Triple P. County child welfare agencies were already part of the Triple P System and many workers had been trained.</a:t>
            </a:r>
          </a:p>
          <a:p>
            <a:pPr marL="0" indent="0" defTabSz="920618">
              <a:buFont typeface="Arial" panose="020B0604020202020204" pitchFamily="34" charset="0"/>
              <a:buNone/>
            </a:pPr>
            <a:endParaRPr lang="en-US" dirty="0"/>
          </a:p>
          <a:p>
            <a:pPr marL="174705" marR="0" lvl="0" indent="-1747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DSS invested its Triple P appropriation in the statewide population level implementation, which research indicates has higher outcomes than individual site implementation. Decision to invest money with DPH to build system, of which county DSS was a part.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dirty="0"/>
          </a:p>
          <a:p>
            <a:pPr marL="174705" indent="-174705" defTabSz="920618">
              <a:buFont typeface="Arial" panose="020B0604020202020204" pitchFamily="34" charset="0"/>
              <a:buChar char="•"/>
            </a:pPr>
            <a:r>
              <a:rPr lang="en-US" dirty="0"/>
              <a:t>We know that training is not sufficient for model fidelity and high-quality service delivery. Research indicates that investments are stronger when accompanied by implementation support. NC’s Triple P system includes 10 Local Implementing Agencies, Triple P America, </a:t>
            </a:r>
            <a:r>
              <a:rPr lang="en-US" dirty="0">
                <a:latin typeface="Arial" panose="020B0604020202020204" pitchFamily="34" charset="0"/>
                <a:cs typeface="Arial" panose="020B0604020202020204" pitchFamily="34" charset="0"/>
              </a:rPr>
              <a:t>The Impact Center at Frank Porter Graham at UNC-Chapel Hill, and Prevent Child Abuse North Carolina.</a:t>
            </a:r>
          </a:p>
          <a:p>
            <a:pPr marL="174705" indent="-174705" defTabSz="92061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525" indent="-173525" defTabSz="925464">
              <a:buFont typeface="Arial" panose="020B0604020202020204" pitchFamily="34" charset="0"/>
              <a:buChar char="•"/>
              <a:defRPr/>
            </a:pPr>
            <a:endParaRPr lang="en-US" dirty="0"/>
          </a:p>
          <a:p>
            <a:pPr marL="174705" indent="-174705" defTabSz="920618">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u="sng" dirty="0"/>
          </a:p>
          <a:p>
            <a:pPr marL="174705" indent="-17470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88042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interviewing right now and hope to hire someone starting in July 2021</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57852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 Redmond – Duke Endowment – provided historical context for the NC Triple P Collaboration.</a:t>
            </a:r>
          </a:p>
          <a:p>
            <a:r>
              <a:rPr lang="en-US" dirty="0"/>
              <a:t>Kathy Stone – NCDSS – connected Triple P to the NC DSS’s comprehensive prevention planning efforts.</a:t>
            </a:r>
          </a:p>
          <a:p>
            <a:r>
              <a:rPr lang="en-US" dirty="0"/>
              <a:t>Barbara Young – CWFAC Family Partner – shared her experience receiving and providing Triple P as a Peer Partner for families involved in child welfare in Alamance County.</a:t>
            </a:r>
          </a:p>
          <a:p>
            <a:r>
              <a:rPr lang="en-US" dirty="0"/>
              <a:t>Deborah Day – provided information on how all of these pieces fit together.</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72126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a:p>
            <a:pPr marL="174705" indent="-174705">
              <a:buFont typeface="Arial" panose="020B0604020202020204" pitchFamily="34" charset="0"/>
              <a:buChar char="•"/>
            </a:pPr>
            <a:r>
              <a:rPr lang="en-US" sz="1200" b="0" i="0" u="none" strike="noStrike" kern="1200" baseline="0" dirty="0">
                <a:solidFill>
                  <a:schemeClr val="tx1"/>
                </a:solidFill>
                <a:latin typeface="+mn-lt"/>
                <a:ea typeface="+mn-ea"/>
                <a:cs typeface="+mn-cs"/>
              </a:rPr>
              <a:t>Triple P provides a cost-effective prevention of child maltreatment, reduces foster care placements, and provides supportive intervention for those experiencing child and parental difficulties (Prinz et al., 2009).</a:t>
            </a:r>
          </a:p>
          <a:p>
            <a:pPr marL="174705" indent="-174705">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4705" indent="-174705">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FF0000"/>
                </a:solidFill>
                <a:latin typeface="Arial" panose="020B0604020202020204" pitchFamily="34" charset="0"/>
                <a:cs typeface="Arial" panose="020B0604020202020204" pitchFamily="34" charset="0"/>
              </a:rPr>
              <a:t>Ultimate Goal:  “Triple P Spoken Here”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40597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SFY 2019, 11,934 unique children between the ages of 0-12 were provided foster care services in NC. These children were found to be victims of child abuse and/or neglect after completion of a Child Protective Services assessment of maltreatment by a parent or caretaker.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To date, approximately 200 child welfare workers have been trained in Triple P to support family engagement and enhance child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Start training </a:t>
            </a:r>
            <a:r>
              <a:rPr lang="en-US">
                <a:solidFill>
                  <a:prstClr val="black"/>
                </a:solidFill>
              </a:rPr>
              <a:t>in August 2021.</a:t>
            </a:r>
            <a:endParaRPr lang="en-US" dirty="0">
              <a:solidFill>
                <a:prstClr val="black"/>
              </a:solidFill>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29677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Foster/kinship parents who are empowered and less stressed in their parenting are able to derive more satisfaction from their family relationships, which reduces the likelihood of a child moving from home to home (Prinz &amp; Sanders, 2010).</a:t>
            </a:r>
            <a:endParaRPr lang="en-US" u="sng" dirty="0"/>
          </a:p>
          <a:p>
            <a:endParaRPr lang="en-US" dirty="0"/>
          </a:p>
          <a:p>
            <a:endParaRPr lang="en-US" u="sng"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57286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Practitioners will work with </a:t>
            </a:r>
            <a:r>
              <a:rPr lang="en-US" sz="1200" b="0" i="0" u="none" strike="noStrike" kern="1200" baseline="0" dirty="0" err="1">
                <a:solidFill>
                  <a:schemeClr val="tx1"/>
                </a:solidFill>
                <a:latin typeface="+mn-lt"/>
                <a:ea typeface="+mn-ea"/>
                <a:cs typeface="+mn-cs"/>
              </a:rPr>
              <a:t>currentfoster</a:t>
            </a:r>
            <a:r>
              <a:rPr lang="en-US" sz="1200" b="0" i="0" u="none" strike="noStrike" kern="1200" baseline="0" dirty="0">
                <a:solidFill>
                  <a:schemeClr val="tx1"/>
                </a:solidFill>
                <a:latin typeface="+mn-lt"/>
                <a:ea typeface="+mn-ea"/>
                <a:cs typeface="+mn-cs"/>
              </a:rPr>
              <a:t> care staff within county departments of social services to identify and engage kinship/foster parents in need of support. </a:t>
            </a:r>
            <a:r>
              <a:rPr lang="en-US" sz="1200" b="0" i="0" u="none" strike="noStrike" kern="1200" baseline="0" dirty="0" err="1">
                <a:solidFill>
                  <a:schemeClr val="tx1"/>
                </a:solidFill>
                <a:latin typeface="+mn-lt"/>
                <a:ea typeface="+mn-ea"/>
                <a:cs typeface="+mn-cs"/>
              </a:rPr>
              <a:t>Contractedpositions</a:t>
            </a:r>
            <a:r>
              <a:rPr lang="en-US" sz="1200" b="0" i="0" u="none" strike="noStrike" kern="1200" baseline="0" dirty="0">
                <a:solidFill>
                  <a:schemeClr val="tx1"/>
                </a:solidFill>
                <a:latin typeface="+mn-lt"/>
                <a:ea typeface="+mn-ea"/>
                <a:cs typeface="+mn-cs"/>
              </a:rPr>
              <a:t> including an Implementation Specialist with the UNC Frank Porter Graham Child Development Institute as well as a Triple </a:t>
            </a:r>
            <a:r>
              <a:rPr lang="en-US" sz="1200" b="0" i="0" u="none" strike="noStrike" kern="1200" baseline="0" dirty="0" err="1">
                <a:solidFill>
                  <a:schemeClr val="tx1"/>
                </a:solidFill>
                <a:latin typeface="+mn-lt"/>
                <a:ea typeface="+mn-ea"/>
                <a:cs typeface="+mn-cs"/>
              </a:rPr>
              <a:t>PSupervisor</a:t>
            </a:r>
            <a:r>
              <a:rPr lang="en-US" sz="1200" b="0" i="0" u="none" strike="noStrike" kern="1200" baseline="0" dirty="0">
                <a:solidFill>
                  <a:schemeClr val="tx1"/>
                </a:solidFill>
                <a:latin typeface="+mn-lt"/>
                <a:ea typeface="+mn-ea"/>
                <a:cs typeface="+mn-cs"/>
              </a:rPr>
              <a:t> with the Division of Public Health are positions supporting this project. They are assisting NCDSS with connecting child welfare to10/20/2020 GEMS https://gems.ncdps.gov/Application/Submit/50588566-e520-e911-bb21-005056af0323 3/14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existing Triple P Lead Implementing Agencies around the state. They support capacity building needed to develop a </a:t>
            </a:r>
            <a:r>
              <a:rPr lang="en-US" sz="1200" b="0" i="0" u="none" strike="noStrike" kern="1200" baseline="0" dirty="0" err="1">
                <a:solidFill>
                  <a:schemeClr val="tx1"/>
                </a:solidFill>
                <a:latin typeface="+mn-lt"/>
                <a:ea typeface="+mn-ea"/>
                <a:cs typeface="+mn-cs"/>
              </a:rPr>
              <a:t>sustainab</a:t>
            </a:r>
            <a:r>
              <a:rPr lang="en-US" sz="1200" b="0" i="0" u="none" strike="noStrike" kern="1200" baseline="0" dirty="0">
                <a:solidFill>
                  <a:schemeClr val="tx1"/>
                </a:solidFill>
                <a:latin typeface="+mn-lt"/>
                <a:ea typeface="+mn-ea"/>
                <a:cs typeface="+mn-cs"/>
              </a:rPr>
              <a:t> </a:t>
            </a:r>
            <a:endParaRPr lang="en-US" u="sng"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96297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Because Triple P is rated as an evidence-based program, the federal government requires a rigorous evaluation design and continuous quality improvement process.</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87854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Practitioners will work with </a:t>
            </a:r>
            <a:r>
              <a:rPr lang="en-US" sz="1200" b="0" i="0" u="none" strike="noStrike" kern="1200" baseline="0" dirty="0" err="1">
                <a:solidFill>
                  <a:schemeClr val="tx1"/>
                </a:solidFill>
                <a:latin typeface="+mn-lt"/>
                <a:ea typeface="+mn-ea"/>
                <a:cs typeface="+mn-cs"/>
              </a:rPr>
              <a:t>currentfoster</a:t>
            </a:r>
            <a:r>
              <a:rPr lang="en-US" sz="1200" b="0" i="0" u="none" strike="noStrike" kern="1200" baseline="0" dirty="0">
                <a:solidFill>
                  <a:schemeClr val="tx1"/>
                </a:solidFill>
                <a:latin typeface="+mn-lt"/>
                <a:ea typeface="+mn-ea"/>
                <a:cs typeface="+mn-cs"/>
              </a:rPr>
              <a:t> care staff within county departments of social services to identify and engage kinship/foster parents in need of support. </a:t>
            </a:r>
            <a:r>
              <a:rPr lang="en-US" sz="1200" b="0" i="0" u="none" strike="noStrike" kern="1200" baseline="0" dirty="0" err="1">
                <a:solidFill>
                  <a:schemeClr val="tx1"/>
                </a:solidFill>
                <a:latin typeface="+mn-lt"/>
                <a:ea typeface="+mn-ea"/>
                <a:cs typeface="+mn-cs"/>
              </a:rPr>
              <a:t>Contractedpositions</a:t>
            </a:r>
            <a:r>
              <a:rPr lang="en-US" sz="1200" b="0" i="0" u="none" strike="noStrike" kern="1200" baseline="0" dirty="0">
                <a:solidFill>
                  <a:schemeClr val="tx1"/>
                </a:solidFill>
                <a:latin typeface="+mn-lt"/>
                <a:ea typeface="+mn-ea"/>
                <a:cs typeface="+mn-cs"/>
              </a:rPr>
              <a:t> including an Implementation Specialist with the UNC Frank Porter Graham Child Development Institute as well as a Triple </a:t>
            </a:r>
            <a:r>
              <a:rPr lang="en-US" sz="1200" b="0" i="0" u="none" strike="noStrike" kern="1200" baseline="0" dirty="0" err="1">
                <a:solidFill>
                  <a:schemeClr val="tx1"/>
                </a:solidFill>
                <a:latin typeface="+mn-lt"/>
                <a:ea typeface="+mn-ea"/>
                <a:cs typeface="+mn-cs"/>
              </a:rPr>
              <a:t>PSupervisor</a:t>
            </a:r>
            <a:r>
              <a:rPr lang="en-US" sz="1200" b="0" i="0" u="none" strike="noStrike" kern="1200" baseline="0" dirty="0">
                <a:solidFill>
                  <a:schemeClr val="tx1"/>
                </a:solidFill>
                <a:latin typeface="+mn-lt"/>
                <a:ea typeface="+mn-ea"/>
                <a:cs typeface="+mn-cs"/>
              </a:rPr>
              <a:t> with the Division of Public Health are positions supporting this project. They are assisting NCDSS with connecting child welfare to10/20/2020 GEMS https://gems.ncdps.gov/Application/Submit/50588566-e520-e911-bb21-005056af0323 3/14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existing Triple P Lead Implementing Agencies around the state. They support capacity building needed to develop a </a:t>
            </a:r>
            <a:r>
              <a:rPr lang="en-US" sz="1200" b="0" i="0" u="none" strike="noStrike" kern="1200" baseline="0" dirty="0" err="1">
                <a:solidFill>
                  <a:schemeClr val="tx1"/>
                </a:solidFill>
                <a:latin typeface="+mn-lt"/>
                <a:ea typeface="+mn-ea"/>
                <a:cs typeface="+mn-cs"/>
              </a:rPr>
              <a:t>sustainab</a:t>
            </a:r>
            <a:r>
              <a:rPr lang="en-US" sz="1200" b="0" i="0" u="none" strike="noStrike" kern="1200" baseline="0" dirty="0">
                <a:solidFill>
                  <a:schemeClr val="tx1"/>
                </a:solidFill>
                <a:latin typeface="+mn-lt"/>
                <a:ea typeface="+mn-ea"/>
                <a:cs typeface="+mn-cs"/>
              </a:rPr>
              <a:t> </a:t>
            </a:r>
            <a:endParaRPr lang="en-US" u="sng"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417114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Triple P = Positive Parenting Program</a:t>
            </a:r>
          </a:p>
          <a:p>
            <a:endParaRPr lang="en-US" dirty="0"/>
          </a:p>
          <a:p>
            <a:r>
              <a:rPr lang="en-US" dirty="0"/>
              <a:t>19,500 Online Codes are currently available as of October 1, 2020.</a:t>
            </a:r>
          </a:p>
          <a:p>
            <a:endParaRPr lang="en-US" dirty="0"/>
          </a:p>
          <a:p>
            <a:r>
              <a:rPr lang="en-US" dirty="0"/>
              <a:t>English, Spanish, and Arabic (0-12 years old)</a:t>
            </a:r>
          </a:p>
          <a:p>
            <a:endParaRPr lang="en-US" dirty="0"/>
          </a:p>
          <a:p>
            <a:r>
              <a:rPr lang="en-US" dirty="0"/>
              <a:t>Parents,</a:t>
            </a:r>
            <a:r>
              <a:rPr lang="en-US" baseline="0" dirty="0"/>
              <a:t> caregivers, </a:t>
            </a:r>
            <a:r>
              <a:rPr lang="en-US" baseline="0" dirty="0" err="1"/>
              <a:t>cw</a:t>
            </a:r>
            <a:r>
              <a:rPr lang="en-US" baseline="0" dirty="0"/>
              <a:t> workers, school psychologists, guidance counselors, and teachers can easily register and complete the modules themselves. Although users can access additional telephone and email support if needed.</a:t>
            </a:r>
          </a:p>
          <a:p>
            <a:endParaRPr lang="en-US" baseline="0" dirty="0"/>
          </a:p>
          <a:p>
            <a:r>
              <a:rPr lang="en-US" baseline="0" dirty="0"/>
              <a:t>In 2019, NC used ~6,000 online codes.  As of October 1, 2020, NC had used 5,300 codes.  This increased rate can be explained by fewer in-person services available due to the pandemic.</a:t>
            </a:r>
          </a:p>
          <a:p>
            <a:endParaRPr lang="en-US" baseline="0" dirty="0"/>
          </a:p>
          <a:p>
            <a:r>
              <a:rPr lang="en-US" sz="1200" b="0" i="0" u="none" strike="noStrike" kern="1200" baseline="0" dirty="0">
                <a:solidFill>
                  <a:schemeClr val="tx1"/>
                </a:solidFill>
                <a:latin typeface="+mn-lt"/>
                <a:ea typeface="+mn-ea"/>
                <a:cs typeface="+mn-cs"/>
              </a:rPr>
              <a:t>Triple P Online (for toddlers to tweens) can help you:</a:t>
            </a:r>
          </a:p>
          <a:p>
            <a:r>
              <a:rPr lang="en-US" sz="1200" b="0" i="0" u="none" strike="noStrike" kern="1200" baseline="0" dirty="0">
                <a:solidFill>
                  <a:schemeClr val="tx1"/>
                </a:solidFill>
                <a:latin typeface="+mn-lt"/>
                <a:ea typeface="+mn-ea"/>
                <a:cs typeface="+mn-cs"/>
              </a:rPr>
              <a:t>• Encourage good behavior</a:t>
            </a:r>
          </a:p>
          <a:p>
            <a:r>
              <a:rPr lang="en-US" sz="1200" b="0" i="0" u="none" strike="noStrike" kern="1200" baseline="0" dirty="0">
                <a:solidFill>
                  <a:schemeClr val="tx1"/>
                </a:solidFill>
                <a:latin typeface="+mn-lt"/>
                <a:ea typeface="+mn-ea"/>
                <a:cs typeface="+mn-cs"/>
              </a:rPr>
              <a:t>• Manage misbehavior</a:t>
            </a:r>
          </a:p>
          <a:p>
            <a:r>
              <a:rPr lang="en-US" sz="1200" b="0" i="0" u="none" strike="noStrike" kern="1200" baseline="0" dirty="0">
                <a:solidFill>
                  <a:schemeClr val="tx1"/>
                </a:solidFill>
                <a:latin typeface="+mn-lt"/>
                <a:ea typeface="+mn-ea"/>
                <a:cs typeface="+mn-cs"/>
              </a:rPr>
              <a:t>• Settle tantrums</a:t>
            </a:r>
          </a:p>
          <a:p>
            <a:r>
              <a:rPr lang="en-US" sz="1200" b="0" i="0" u="none" strike="noStrike" kern="1200" baseline="0" dirty="0">
                <a:solidFill>
                  <a:schemeClr val="tx1"/>
                </a:solidFill>
                <a:latin typeface="+mn-lt"/>
                <a:ea typeface="+mn-ea"/>
                <a:cs typeface="+mn-cs"/>
              </a:rPr>
              <a:t>• Take the stress out of shopping</a:t>
            </a:r>
          </a:p>
          <a:p>
            <a:r>
              <a:rPr lang="en-US" sz="1200" b="0" i="0" u="none" strike="noStrike" kern="1200" baseline="0" dirty="0">
                <a:solidFill>
                  <a:schemeClr val="tx1"/>
                </a:solidFill>
                <a:latin typeface="+mn-lt"/>
                <a:ea typeface="+mn-ea"/>
                <a:cs typeface="+mn-cs"/>
              </a:rPr>
              <a:t>• Tackle disobedience</a:t>
            </a:r>
          </a:p>
          <a:p>
            <a:r>
              <a:rPr lang="en-US" sz="1200" b="0" i="0" u="none" strike="noStrike" kern="1200" baseline="0" dirty="0">
                <a:solidFill>
                  <a:schemeClr val="tx1"/>
                </a:solidFill>
                <a:latin typeface="+mn-lt"/>
                <a:ea typeface="+mn-ea"/>
                <a:cs typeface="+mn-cs"/>
              </a:rPr>
              <a:t>• Teach your child new skills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Teen Triple P Online (for preteens and teens) can help you:</a:t>
            </a:r>
          </a:p>
          <a:p>
            <a:r>
              <a:rPr lang="en-US" sz="1200" b="0" i="0" u="none" strike="noStrike" kern="1200" baseline="0" dirty="0">
                <a:solidFill>
                  <a:schemeClr val="tx1"/>
                </a:solidFill>
                <a:latin typeface="+mn-lt"/>
                <a:ea typeface="+mn-ea"/>
                <a:cs typeface="+mn-cs"/>
              </a:rPr>
              <a:t>• Communicate better</a:t>
            </a:r>
          </a:p>
          <a:p>
            <a:r>
              <a:rPr lang="en-US" sz="1200" b="0" i="0" u="none" strike="noStrike" kern="1200" baseline="0" dirty="0">
                <a:solidFill>
                  <a:schemeClr val="tx1"/>
                </a:solidFill>
                <a:latin typeface="+mn-lt"/>
                <a:ea typeface="+mn-ea"/>
                <a:cs typeface="+mn-cs"/>
              </a:rPr>
              <a:t>• Build a stronger relationship</a:t>
            </a:r>
          </a:p>
          <a:p>
            <a:r>
              <a:rPr lang="en-US" sz="1200" b="0" i="0" u="none" strike="noStrike" kern="1200" baseline="0" dirty="0">
                <a:solidFill>
                  <a:schemeClr val="tx1"/>
                </a:solidFill>
                <a:latin typeface="+mn-lt"/>
                <a:ea typeface="+mn-ea"/>
                <a:cs typeface="+mn-cs"/>
              </a:rPr>
              <a:t>• Agree on rules</a:t>
            </a:r>
          </a:p>
          <a:p>
            <a:r>
              <a:rPr lang="en-US" sz="1200" b="0" i="0" u="none" strike="noStrike" kern="1200" baseline="0" dirty="0">
                <a:solidFill>
                  <a:schemeClr val="tx1"/>
                </a:solidFill>
                <a:latin typeface="+mn-lt"/>
                <a:ea typeface="+mn-ea"/>
                <a:cs typeface="+mn-cs"/>
              </a:rPr>
              <a:t>• Deal calmly with conflict</a:t>
            </a:r>
          </a:p>
          <a:p>
            <a:r>
              <a:rPr lang="en-US" sz="1200" b="0" i="0" u="none" strike="noStrike" kern="1200" baseline="0" dirty="0">
                <a:solidFill>
                  <a:schemeClr val="tx1"/>
                </a:solidFill>
                <a:latin typeface="+mn-lt"/>
                <a:ea typeface="+mn-ea"/>
                <a:cs typeface="+mn-cs"/>
              </a:rPr>
              <a:t>• Navigate emotional ups and downs</a:t>
            </a:r>
          </a:p>
          <a:p>
            <a:r>
              <a:rPr lang="en-US" sz="1200" b="0" i="0" u="none" strike="noStrike" kern="1200" baseline="0" dirty="0">
                <a:solidFill>
                  <a:schemeClr val="tx1"/>
                </a:solidFill>
                <a:latin typeface="+mn-lt"/>
                <a:ea typeface="+mn-ea"/>
                <a:cs typeface="+mn-cs"/>
              </a:rPr>
              <a:t>• Equip your teen to handle life’s challenges</a:t>
            </a:r>
            <a:endParaRPr lang="en-US" baseline="0" dirty="0"/>
          </a:p>
          <a:p>
            <a:endParaRPr lang="en-US" baseline="0" dirty="0"/>
          </a:p>
          <a:p>
            <a:r>
              <a:rPr lang="en-US" baseline="0" dirty="0"/>
              <a:t>Each module takes approximately 30-45 minutes to complete.  They are designed to do once per week, but parents have up to 12 months to complete.</a:t>
            </a:r>
          </a:p>
          <a:p>
            <a:endParaRPr lang="en-US" baseline="0" dirty="0"/>
          </a:p>
          <a:p>
            <a:r>
              <a:rPr lang="en-US" baseline="0" dirty="0"/>
              <a:t>There is a 3 minute video on the link above that provides an overview of Triple P Online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6622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722667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dirty="0"/>
              <a:t>Click to Add Date</a:t>
            </a:r>
          </a:p>
        </p:txBody>
      </p:sp>
      <p:sp>
        <p:nvSpPr>
          <p:cNvPr id="4" name="TextBox 3"/>
          <p:cNvSpPr txBox="1"/>
          <p:nvPr userDrawn="1"/>
        </p:nvSpPr>
        <p:spPr>
          <a:xfrm>
            <a:off x="2768596" y="1404678"/>
            <a:ext cx="5837764" cy="646331"/>
          </a:xfrm>
          <a:prstGeom prst="rect">
            <a:avLst/>
          </a:prstGeom>
          <a:noFill/>
        </p:spPr>
        <p:txBody>
          <a:bodyPr wrap="square" rtlCol="0">
            <a:spAutoFit/>
          </a:bodyPr>
          <a:lstStyle/>
          <a:p>
            <a:pPr lvl="0"/>
            <a:r>
              <a:rPr lang="en-US" dirty="0">
                <a:solidFill>
                  <a:schemeClr val="accent3">
                    <a:lumMod val="75000"/>
                  </a:schemeClr>
                </a:solidFill>
                <a:latin typeface="Franklin Gothic Medium" panose="020B0603020102020204" pitchFamily="34" charset="0"/>
              </a:rPr>
              <a:t>JOINT LEGISLATIVE COMMITTEE</a:t>
            </a:r>
          </a:p>
          <a:p>
            <a:pPr lvl="0"/>
            <a:r>
              <a:rPr lang="en-US" dirty="0">
                <a:solidFill>
                  <a:schemeClr val="accent3">
                    <a:lumMod val="75000"/>
                  </a:schemeClr>
                </a:solidFill>
                <a:latin typeface="Franklin Gothic Medium" panose="020B0603020102020204" pitchFamily="34" charset="0"/>
              </a:rPr>
              <a:t>ON HEALTH AND HUMAN SERVICES</a:t>
            </a:r>
          </a:p>
        </p:txBody>
      </p:sp>
    </p:spTree>
    <p:extLst>
      <p:ext uri="{BB962C8B-B14F-4D97-AF65-F5344CB8AC3E}">
        <p14:creationId xmlns:p14="http://schemas.microsoft.com/office/powerpoint/2010/main" val="233802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1897997"/>
            <a:ext cx="5774267" cy="2173836"/>
          </a:xfrm>
          <a:prstGeom prst="rect">
            <a:avLst/>
          </a:prstGeom>
        </p:spPr>
        <p:txBody>
          <a:bodyPr anchor="ct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ltLang="en-US" sz="3200" b="1" dirty="0"/>
          </a:p>
          <a:p>
            <a:pPr lvl="0"/>
            <a:r>
              <a:rPr lang="en-US" altLang="en-US" sz="3200" b="1" dirty="0"/>
              <a:t>NC Division of Social Services </a:t>
            </a:r>
            <a:br>
              <a:rPr lang="en-US" altLang="en-US" sz="3200" b="1" dirty="0"/>
            </a:br>
            <a:r>
              <a:rPr lang="en-US" altLang="en-US" sz="3200" b="1" dirty="0"/>
              <a:t>Respite Programs    </a:t>
            </a:r>
          </a:p>
          <a:p>
            <a:pPr lvl="0"/>
            <a:r>
              <a:rPr lang="en-US" altLang="en-US" sz="3200" b="1" dirty="0"/>
              <a:t>Peer Review Webinar</a:t>
            </a:r>
            <a:br>
              <a:rPr lang="en-US" altLang="en-US" sz="3200" b="1" dirty="0"/>
            </a:br>
            <a:endParaRPr lang="en-US" dirty="0"/>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gn="ctr">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Wendy Clewis</a:t>
            </a:r>
          </a:p>
          <a:p>
            <a:pPr lvl="0"/>
            <a:r>
              <a:rPr lang="en-US" dirty="0"/>
              <a:t>Program Consultant </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December 8, 2020</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61314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2" name="スライド番号プレースホルダー 5"/>
          <p:cNvSpPr>
            <a:spLocks noGrp="1"/>
          </p:cNvSpPr>
          <p:nvPr>
            <p:ph type="sldNum" sz="quarter" idx="4"/>
          </p:nvPr>
        </p:nvSpPr>
        <p:spPr>
          <a:xfrm>
            <a:off x="8568792" y="6288527"/>
            <a:ext cx="540107" cy="365125"/>
          </a:xfrm>
          <a:prstGeom prst="rect">
            <a:avLst/>
          </a:prstGeom>
        </p:spPr>
        <p:txBody>
          <a:bodyPr vert="horz" lIns="163275" tIns="81638" rIns="163275" bIns="81638" rtlCol="0" anchor="ctr"/>
          <a:lstStyle>
            <a:lvl1pPr algn="ctr">
              <a:defRPr sz="1400">
                <a:solidFill>
                  <a:schemeClr val="bg1"/>
                </a:solidFill>
              </a:defRPr>
            </a:lvl1pPr>
          </a:lstStyle>
          <a:p>
            <a:fld id="{E6459DFB-86F3-43FA-8567-2EA6E426AE90}" type="slidenum">
              <a:rPr lang="ja-JP" altLang="en-US" smtClean="0"/>
              <a:pPr/>
              <a:t>‹#›</a:t>
            </a:fld>
            <a:endParaRPr lang="ja-JP" altLang="en-US"/>
          </a:p>
        </p:txBody>
      </p:sp>
      <p:sp>
        <p:nvSpPr>
          <p:cNvPr id="10" name="正方形/長方形 13"/>
          <p:cNvSpPr/>
          <p:nvPr userDrawn="1"/>
        </p:nvSpPr>
        <p:spPr>
          <a:xfrm>
            <a:off x="0" y="5668884"/>
            <a:ext cx="9170789" cy="1189117"/>
          </a:xfrm>
          <a:prstGeom prst="rect">
            <a:avLst/>
          </a:prstGeom>
          <a:solidFill>
            <a:srgbClr val="013B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lang="ja-JP" altLang="en-US" sz="1600">
              <a:solidFill>
                <a:prstClr val="white"/>
              </a:solidFill>
            </a:endParaRPr>
          </a:p>
        </p:txBody>
      </p:sp>
      <p:pic>
        <p:nvPicPr>
          <p:cNvPr id="11" name="Picture 2"/>
          <p:cNvPicPr>
            <a:picLocks noChangeAspect="1" noChangeArrowheads="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74109" y="2084809"/>
            <a:ext cx="3222571" cy="234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7"/>
          <p:cNvSpPr/>
          <p:nvPr userDrawn="1"/>
        </p:nvSpPr>
        <p:spPr>
          <a:xfrm flipV="1">
            <a:off x="489581" y="6047258"/>
            <a:ext cx="2190579" cy="37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5" name="Picture 14" descr="CB_Horiz_Logo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7258" y="6165662"/>
            <a:ext cx="1468441" cy="360621"/>
          </a:xfrm>
          <a:prstGeom prst="rect">
            <a:avLst/>
          </a:prstGeom>
          <a:blipFill rotWithShape="1">
            <a:blip r:embed="rId4"/>
            <a:stretch>
              <a:fillRect/>
            </a:stretch>
          </a:blipFill>
        </p:spPr>
      </p:pic>
      <p:sp>
        <p:nvSpPr>
          <p:cNvPr id="4" name="Text Placeholder 3"/>
          <p:cNvSpPr>
            <a:spLocks noGrp="1"/>
          </p:cNvSpPr>
          <p:nvPr>
            <p:ph type="body" sz="quarter" idx="10" hasCustomPrompt="1"/>
          </p:nvPr>
        </p:nvSpPr>
        <p:spPr>
          <a:xfrm>
            <a:off x="372534" y="6088692"/>
            <a:ext cx="3555999" cy="238125"/>
          </a:xfrm>
        </p:spPr>
        <p:txBody>
          <a:bodyPr>
            <a:noAutofit/>
          </a:bodyPr>
          <a:lstStyle>
            <a:lvl1pPr>
              <a:defRPr sz="2133">
                <a:solidFill>
                  <a:srgbClr val="F7F7F7"/>
                </a:solidFill>
                <a:latin typeface="Arial" panose="020B0604020202020204" pitchFamily="34" charset="0"/>
                <a:cs typeface="Arial" panose="020B0604020202020204" pitchFamily="34" charset="0"/>
              </a:defRPr>
            </a:lvl1pPr>
          </a:lstStyle>
          <a:p>
            <a:pPr lvl="0"/>
            <a:r>
              <a:rPr lang="en-US"/>
              <a:t>Month Day, Year</a:t>
            </a:r>
          </a:p>
        </p:txBody>
      </p:sp>
      <p:sp>
        <p:nvSpPr>
          <p:cNvPr id="6" name="Text Placeholder 5"/>
          <p:cNvSpPr>
            <a:spLocks noGrp="1"/>
          </p:cNvSpPr>
          <p:nvPr>
            <p:ph type="body" sz="quarter" idx="11" hasCustomPrompt="1"/>
          </p:nvPr>
        </p:nvSpPr>
        <p:spPr>
          <a:xfrm>
            <a:off x="2680160" y="722225"/>
            <a:ext cx="4690533" cy="414867"/>
          </a:xfrm>
        </p:spPr>
        <p:txBody>
          <a:bodyPr>
            <a:noAutofit/>
          </a:bodyPr>
          <a:lstStyle>
            <a:lvl1pPr>
              <a:lnSpc>
                <a:spcPct val="100000"/>
              </a:lnSpc>
              <a:defRPr sz="3600">
                <a:solidFill>
                  <a:srgbClr val="013B82"/>
                </a:solidFill>
                <a:latin typeface="Rockwell" panose="02060603020205020403" pitchFamily="18" charset="0"/>
              </a:defRPr>
            </a:lvl1pPr>
          </a:lstStyle>
          <a:p>
            <a:pPr lvl="0"/>
            <a:r>
              <a:rPr lang="en-US"/>
              <a:t>Insert Title Here</a:t>
            </a:r>
          </a:p>
        </p:txBody>
      </p:sp>
    </p:spTree>
    <p:extLst>
      <p:ext uri="{BB962C8B-B14F-4D97-AF65-F5344CB8AC3E}">
        <p14:creationId xmlns:p14="http://schemas.microsoft.com/office/powerpoint/2010/main" val="109835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binar Title Page">
    <p:spTree>
      <p:nvGrpSpPr>
        <p:cNvPr id="1" name=""/>
        <p:cNvGrpSpPr/>
        <p:nvPr/>
      </p:nvGrpSpPr>
      <p:grpSpPr>
        <a:xfrm>
          <a:off x="0" y="0"/>
          <a:ext cx="0" cy="0"/>
          <a:chOff x="0" y="0"/>
          <a:chExt cx="0" cy="0"/>
        </a:xfrm>
      </p:grpSpPr>
      <p:sp>
        <p:nvSpPr>
          <p:cNvPr id="32" name="スライド番号プレースホルダー 5"/>
          <p:cNvSpPr>
            <a:spLocks noGrp="1"/>
          </p:cNvSpPr>
          <p:nvPr>
            <p:ph type="sldNum" sz="quarter" idx="4"/>
          </p:nvPr>
        </p:nvSpPr>
        <p:spPr>
          <a:xfrm>
            <a:off x="8568792" y="6288527"/>
            <a:ext cx="540107" cy="365125"/>
          </a:xfrm>
          <a:prstGeom prst="rect">
            <a:avLst/>
          </a:prstGeom>
        </p:spPr>
        <p:txBody>
          <a:bodyPr vert="horz" lIns="163275" tIns="81638" rIns="163275" bIns="81638" rtlCol="0" anchor="ctr"/>
          <a:lstStyle>
            <a:lvl1pPr algn="ctr">
              <a:defRPr sz="1400">
                <a:solidFill>
                  <a:schemeClr val="bg1"/>
                </a:solidFill>
              </a:defRPr>
            </a:lvl1pPr>
          </a:lstStyle>
          <a:p>
            <a:fld id="{E6459DFB-86F3-43FA-8567-2EA6E426AE90}" type="slidenum">
              <a:rPr lang="ja-JP" altLang="en-US" smtClean="0"/>
              <a:pPr/>
              <a:t>‹#›</a:t>
            </a:fld>
            <a:endParaRPr lang="ja-JP" altLang="en-US"/>
          </a:p>
        </p:txBody>
      </p:sp>
      <p:sp>
        <p:nvSpPr>
          <p:cNvPr id="10" name="正方形/長方形 13"/>
          <p:cNvSpPr/>
          <p:nvPr userDrawn="1"/>
        </p:nvSpPr>
        <p:spPr>
          <a:xfrm>
            <a:off x="0" y="5668884"/>
            <a:ext cx="9170789" cy="1189117"/>
          </a:xfrm>
          <a:prstGeom prst="rect">
            <a:avLst/>
          </a:prstGeom>
          <a:solidFill>
            <a:srgbClr val="013B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lang="ja-JP" altLang="en-US" sz="1600">
              <a:solidFill>
                <a:prstClr val="white"/>
              </a:solidFill>
            </a:endParaRPr>
          </a:p>
        </p:txBody>
      </p:sp>
      <p:pic>
        <p:nvPicPr>
          <p:cNvPr id="11" name="Picture 2"/>
          <p:cNvPicPr>
            <a:picLocks noChangeAspect="1" noChangeArrowheads="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74109" y="1767671"/>
            <a:ext cx="3222571" cy="234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7"/>
          <p:cNvSpPr/>
          <p:nvPr userDrawn="1"/>
        </p:nvSpPr>
        <p:spPr>
          <a:xfrm flipV="1">
            <a:off x="489581" y="6047258"/>
            <a:ext cx="2190579" cy="37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5" name="Picture 14" descr="CB_Horiz_Logo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7258" y="6165662"/>
            <a:ext cx="1468441" cy="360621"/>
          </a:xfrm>
          <a:prstGeom prst="rect">
            <a:avLst/>
          </a:prstGeom>
          <a:blipFill rotWithShape="1">
            <a:blip r:embed="rId4"/>
            <a:stretch>
              <a:fillRect/>
            </a:stretch>
          </a:blipFill>
        </p:spPr>
      </p:pic>
      <p:sp>
        <p:nvSpPr>
          <p:cNvPr id="4" name="Text Placeholder 3"/>
          <p:cNvSpPr>
            <a:spLocks noGrp="1"/>
          </p:cNvSpPr>
          <p:nvPr>
            <p:ph type="body" sz="quarter" idx="10" hasCustomPrompt="1"/>
          </p:nvPr>
        </p:nvSpPr>
        <p:spPr>
          <a:xfrm>
            <a:off x="372534" y="6088692"/>
            <a:ext cx="3555999" cy="238125"/>
          </a:xfrm>
        </p:spPr>
        <p:txBody>
          <a:bodyPr>
            <a:noAutofit/>
          </a:bodyPr>
          <a:lstStyle>
            <a:lvl1pPr>
              <a:defRPr sz="1867">
                <a:solidFill>
                  <a:srgbClr val="F7F7F7"/>
                </a:solidFill>
                <a:latin typeface="Arial" panose="020B0604020202020204" pitchFamily="34" charset="0"/>
                <a:cs typeface="Arial" panose="020B0604020202020204" pitchFamily="34" charset="0"/>
              </a:defRPr>
            </a:lvl1pPr>
          </a:lstStyle>
          <a:p>
            <a:pPr lvl="0"/>
            <a:r>
              <a:rPr lang="en-US"/>
              <a:t>Month Day, Year</a:t>
            </a:r>
          </a:p>
        </p:txBody>
      </p:sp>
      <p:sp>
        <p:nvSpPr>
          <p:cNvPr id="6" name="Text Placeholder 5"/>
          <p:cNvSpPr>
            <a:spLocks noGrp="1"/>
          </p:cNvSpPr>
          <p:nvPr>
            <p:ph type="body" sz="quarter" idx="11" hasCustomPrompt="1"/>
          </p:nvPr>
        </p:nvSpPr>
        <p:spPr>
          <a:xfrm>
            <a:off x="2680160" y="722225"/>
            <a:ext cx="4690533" cy="414867"/>
          </a:xfrm>
        </p:spPr>
        <p:txBody>
          <a:bodyPr>
            <a:noAutofit/>
          </a:bodyPr>
          <a:lstStyle>
            <a:lvl1pPr>
              <a:lnSpc>
                <a:spcPct val="100000"/>
              </a:lnSpc>
              <a:defRPr sz="3600">
                <a:solidFill>
                  <a:srgbClr val="013B82"/>
                </a:solidFill>
                <a:latin typeface="Rockwell" panose="02060603020205020403" pitchFamily="18" charset="0"/>
              </a:defRPr>
            </a:lvl1pPr>
          </a:lstStyle>
          <a:p>
            <a:pPr lvl="0"/>
            <a:r>
              <a:rPr lang="en-US"/>
              <a:t>Insert Title Here</a:t>
            </a:r>
          </a:p>
        </p:txBody>
      </p:sp>
      <p:sp>
        <p:nvSpPr>
          <p:cNvPr id="3" name="Text Placeholder 2"/>
          <p:cNvSpPr>
            <a:spLocks noGrp="1"/>
          </p:cNvSpPr>
          <p:nvPr>
            <p:ph type="body" sz="quarter" idx="12" hasCustomPrompt="1"/>
          </p:nvPr>
        </p:nvSpPr>
        <p:spPr>
          <a:xfrm>
            <a:off x="6339241" y="4576180"/>
            <a:ext cx="2769658" cy="804333"/>
          </a:xfrm>
        </p:spPr>
        <p:txBody>
          <a:bodyPr>
            <a:noAutofit/>
          </a:bodyPr>
          <a:lstStyle>
            <a:lvl1pPr>
              <a:defRPr sz="2133">
                <a:latin typeface="Arial" panose="020B0604020202020204" pitchFamily="34" charset="0"/>
                <a:cs typeface="Arial" panose="020B0604020202020204" pitchFamily="34" charset="0"/>
              </a:defRPr>
            </a:lvl1pPr>
          </a:lstStyle>
          <a:p>
            <a:pPr lvl="0"/>
            <a:r>
              <a:rPr lang="en-US"/>
              <a:t>Audio: xxx-xxx-</a:t>
            </a:r>
            <a:r>
              <a:rPr lang="en-US" err="1"/>
              <a:t>xxxx</a:t>
            </a:r>
            <a:endParaRPr lang="en-US"/>
          </a:p>
          <a:p>
            <a:pPr lvl="0"/>
            <a:r>
              <a:rPr lang="en-US"/>
              <a:t>Passcode: </a:t>
            </a:r>
            <a:r>
              <a:rPr lang="en-US" err="1"/>
              <a:t>xxxxxxx</a:t>
            </a:r>
            <a:endParaRPr lang="en-US"/>
          </a:p>
        </p:txBody>
      </p:sp>
    </p:spTree>
    <p:extLst>
      <p:ext uri="{BB962C8B-B14F-4D97-AF65-F5344CB8AC3E}">
        <p14:creationId xmlns:p14="http://schemas.microsoft.com/office/powerpoint/2010/main" val="296052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0" name="TextBox 29"/>
          <p:cNvSpPr txBox="1"/>
          <p:nvPr userDrawn="1"/>
        </p:nvSpPr>
        <p:spPr>
          <a:xfrm>
            <a:off x="8680369" y="6436030"/>
            <a:ext cx="279244" cy="297454"/>
          </a:xfrm>
          <a:prstGeom prst="rect">
            <a:avLst/>
          </a:prstGeom>
          <a:noFill/>
        </p:spPr>
        <p:txBody>
          <a:bodyPr wrap="none" rtlCol="0">
            <a:spAutoFit/>
          </a:bodyPr>
          <a:lstStyle/>
          <a:p>
            <a:r>
              <a:rPr lang="en-US" sz="1333">
                <a:solidFill>
                  <a:schemeClr val="bg1"/>
                </a:solidFill>
                <a:latin typeface="Arial" panose="020B0604020202020204" pitchFamily="34" charset="0"/>
                <a:cs typeface="Arial" panose="020B0604020202020204" pitchFamily="34" charset="0"/>
              </a:rPr>
              <a:t>3</a:t>
            </a:r>
          </a:p>
        </p:txBody>
      </p:sp>
      <p:sp>
        <p:nvSpPr>
          <p:cNvPr id="31" name="正方形/長方形 13"/>
          <p:cNvSpPr/>
          <p:nvPr userDrawn="1"/>
        </p:nvSpPr>
        <p:spPr>
          <a:xfrm>
            <a:off x="0" y="4341663"/>
            <a:ext cx="9154747" cy="2516337"/>
          </a:xfrm>
          <a:prstGeom prst="rect">
            <a:avLst/>
          </a:prstGeom>
          <a:solidFill>
            <a:srgbClr val="013B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a:endParaRPr lang="ja-JP" altLang="en-US" sz="3600">
              <a:solidFill>
                <a:prstClr val="white"/>
              </a:solidFill>
              <a:latin typeface="Rockwell" panose="02060603020205020403" pitchFamily="18" charset="0"/>
            </a:endParaRPr>
          </a:p>
        </p:txBody>
      </p:sp>
      <p:sp>
        <p:nvSpPr>
          <p:cNvPr id="32" name="正方形/長方形 7"/>
          <p:cNvSpPr/>
          <p:nvPr userDrawn="1"/>
        </p:nvSpPr>
        <p:spPr>
          <a:xfrm flipV="1">
            <a:off x="3519293" y="4762155"/>
            <a:ext cx="2190579" cy="37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33" name="Picture 2"/>
          <p:cNvPicPr>
            <a:picLocks noChangeAspect="1" noChangeArrowheads="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91552" y="966343"/>
            <a:ext cx="3046062" cy="221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hasCustomPrompt="1"/>
          </p:nvPr>
        </p:nvSpPr>
        <p:spPr>
          <a:xfrm>
            <a:off x="1837515" y="5155057"/>
            <a:ext cx="5554133" cy="584200"/>
          </a:xfrm>
        </p:spPr>
        <p:txBody>
          <a:bodyPr>
            <a:noAutofit/>
          </a:bodyPr>
          <a:lstStyle>
            <a:lvl1pPr>
              <a:defRPr sz="3600" baseline="0">
                <a:solidFill>
                  <a:schemeClr val="bg1"/>
                </a:solidFill>
                <a:latin typeface="Rockwell" panose="02060603020205020403" pitchFamily="18" charset="0"/>
              </a:defRPr>
            </a:lvl1pPr>
            <a:lvl2pPr marL="408290" indent="0">
              <a:buNone/>
              <a:defRPr/>
            </a:lvl2pPr>
            <a:lvl3pPr marL="816581" indent="0">
              <a:buNone/>
              <a:defRPr/>
            </a:lvl3pPr>
            <a:lvl4pPr marL="1224871" indent="0">
              <a:buNone/>
              <a:defRPr/>
            </a:lvl4pPr>
            <a:lvl5pPr marL="1633161" indent="0">
              <a:buNone/>
              <a:defRPr/>
            </a:lvl5pPr>
          </a:lstStyle>
          <a:p>
            <a:pPr lvl="0"/>
            <a:r>
              <a:rPr lang="en-US"/>
              <a:t>Section Title, Rockwell 54</a:t>
            </a:r>
          </a:p>
        </p:txBody>
      </p:sp>
    </p:spTree>
    <p:extLst>
      <p:ext uri="{BB962C8B-B14F-4D97-AF65-F5344CB8AC3E}">
        <p14:creationId xmlns:p14="http://schemas.microsoft.com/office/powerpoint/2010/main" val="88026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7F7F7"/>
        </a:solidFill>
        <a:effectLst/>
      </p:bgPr>
    </p:bg>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0" y="6260931"/>
            <a:ext cx="9144000" cy="637201"/>
            <a:chOff x="10" y="15150"/>
            <a:chExt cx="12240" cy="778"/>
          </a:xfrm>
        </p:grpSpPr>
        <p:grpSp>
          <p:nvGrpSpPr>
            <p:cNvPr id="6" name="Group 5"/>
            <p:cNvGrpSpPr>
              <a:grpSpLocks/>
            </p:cNvGrpSpPr>
            <p:nvPr userDrawn="1"/>
          </p:nvGrpSpPr>
          <p:grpSpPr bwMode="auto">
            <a:xfrm>
              <a:off x="10" y="15150"/>
              <a:ext cx="12240" cy="778"/>
              <a:chOff x="0" y="15062"/>
              <a:chExt cx="12240" cy="778"/>
            </a:xfrm>
          </p:grpSpPr>
          <p:sp>
            <p:nvSpPr>
              <p:cNvPr id="9" name="Freeform 8"/>
              <p:cNvSpPr>
                <a:spLocks/>
              </p:cNvSpPr>
              <p:nvPr userDrawn="1"/>
            </p:nvSpPr>
            <p:spPr bwMode="auto">
              <a:xfrm>
                <a:off x="0" y="15062"/>
                <a:ext cx="12240" cy="778"/>
              </a:xfrm>
              <a:custGeom>
                <a:avLst/>
                <a:gdLst>
                  <a:gd name="T0" fmla="*/ 0 w 12240"/>
                  <a:gd name="T1" fmla="+- 0 15840 15062"/>
                  <a:gd name="T2" fmla="*/ 15840 h 778"/>
                  <a:gd name="T3" fmla="*/ 12240 w 12240"/>
                  <a:gd name="T4" fmla="+- 0 15840 15062"/>
                  <a:gd name="T5" fmla="*/ 15840 h 778"/>
                  <a:gd name="T6" fmla="*/ 12240 w 12240"/>
                  <a:gd name="T7" fmla="+- 0 15062 15062"/>
                  <a:gd name="T8" fmla="*/ 15062 h 778"/>
                  <a:gd name="T9" fmla="*/ 0 w 12240"/>
                  <a:gd name="T10" fmla="+- 0 15062 15062"/>
                  <a:gd name="T11" fmla="*/ 15062 h 778"/>
                  <a:gd name="T12" fmla="*/ 0 w 12240"/>
                  <a:gd name="T13" fmla="+- 0 15840 15062"/>
                  <a:gd name="T14" fmla="*/ 15840 h 778"/>
                </a:gdLst>
                <a:ahLst/>
                <a:cxnLst>
                  <a:cxn ang="0">
                    <a:pos x="T0" y="T2"/>
                  </a:cxn>
                  <a:cxn ang="0">
                    <a:pos x="T3" y="T5"/>
                  </a:cxn>
                  <a:cxn ang="0">
                    <a:pos x="T6" y="T8"/>
                  </a:cxn>
                  <a:cxn ang="0">
                    <a:pos x="T9" y="T11"/>
                  </a:cxn>
                  <a:cxn ang="0">
                    <a:pos x="T12" y="T14"/>
                  </a:cxn>
                </a:cxnLst>
                <a:rect l="0" t="0" r="r" b="b"/>
                <a:pathLst>
                  <a:path w="12240" h="778">
                    <a:moveTo>
                      <a:pt x="0" y="778"/>
                    </a:moveTo>
                    <a:lnTo>
                      <a:pt x="12240" y="778"/>
                    </a:lnTo>
                    <a:lnTo>
                      <a:pt x="12240" y="0"/>
                    </a:lnTo>
                    <a:lnTo>
                      <a:pt x="0" y="0"/>
                    </a:lnTo>
                    <a:lnTo>
                      <a:pt x="0" y="778"/>
                    </a:lnTo>
                    <a:close/>
                  </a:path>
                </a:pathLst>
              </a:custGeom>
              <a:solidFill>
                <a:srgbClr val="177B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600"/>
              </a:p>
            </p:txBody>
          </p:sp>
        </p:grpSp>
        <p:grpSp>
          <p:nvGrpSpPr>
            <p:cNvPr id="7" name="Group 6"/>
            <p:cNvGrpSpPr>
              <a:grpSpLocks/>
            </p:cNvGrpSpPr>
            <p:nvPr userDrawn="1"/>
          </p:nvGrpSpPr>
          <p:grpSpPr bwMode="auto">
            <a:xfrm>
              <a:off x="6187" y="15150"/>
              <a:ext cx="6063" cy="778"/>
              <a:chOff x="6177" y="15062"/>
              <a:chExt cx="6063" cy="778"/>
            </a:xfrm>
          </p:grpSpPr>
          <p:sp>
            <p:nvSpPr>
              <p:cNvPr id="8" name="Freeform 7"/>
              <p:cNvSpPr>
                <a:spLocks/>
              </p:cNvSpPr>
              <p:nvPr userDrawn="1"/>
            </p:nvSpPr>
            <p:spPr bwMode="auto">
              <a:xfrm>
                <a:off x="6177" y="15062"/>
                <a:ext cx="6063" cy="778"/>
              </a:xfrm>
              <a:custGeom>
                <a:avLst/>
                <a:gdLst>
                  <a:gd name="T0" fmla="+- 0 12240 6177"/>
                  <a:gd name="T1" fmla="*/ T0 w 6063"/>
                  <a:gd name="T2" fmla="+- 0 15062 15062"/>
                  <a:gd name="T3" fmla="*/ 15062 h 778"/>
                  <a:gd name="T4" fmla="+- 0 6984 6177"/>
                  <a:gd name="T5" fmla="*/ T4 w 6063"/>
                  <a:gd name="T6" fmla="+- 0 15062 15062"/>
                  <a:gd name="T7" fmla="*/ 15062 h 778"/>
                  <a:gd name="T8" fmla="+- 0 6177 6177"/>
                  <a:gd name="T9" fmla="*/ T8 w 6063"/>
                  <a:gd name="T10" fmla="+- 0 15840 15062"/>
                  <a:gd name="T11" fmla="*/ 15840 h 778"/>
                  <a:gd name="T12" fmla="+- 0 12240 6177"/>
                  <a:gd name="T13" fmla="*/ T12 w 6063"/>
                  <a:gd name="T14" fmla="+- 0 15840 15062"/>
                  <a:gd name="T15" fmla="*/ 15840 h 778"/>
                  <a:gd name="T16" fmla="+- 0 12240 6177"/>
                  <a:gd name="T17" fmla="*/ T16 w 6063"/>
                  <a:gd name="T18" fmla="+- 0 15062 15062"/>
                  <a:gd name="T19" fmla="*/ 15062 h 778"/>
                </a:gdLst>
                <a:ahLst/>
                <a:cxnLst>
                  <a:cxn ang="0">
                    <a:pos x="T1" y="T3"/>
                  </a:cxn>
                  <a:cxn ang="0">
                    <a:pos x="T5" y="T7"/>
                  </a:cxn>
                  <a:cxn ang="0">
                    <a:pos x="T9" y="T11"/>
                  </a:cxn>
                  <a:cxn ang="0">
                    <a:pos x="T13" y="T15"/>
                  </a:cxn>
                  <a:cxn ang="0">
                    <a:pos x="T17" y="T19"/>
                  </a:cxn>
                </a:cxnLst>
                <a:rect l="0" t="0" r="r" b="b"/>
                <a:pathLst>
                  <a:path w="6063" h="778">
                    <a:moveTo>
                      <a:pt x="6063" y="0"/>
                    </a:moveTo>
                    <a:lnTo>
                      <a:pt x="807" y="0"/>
                    </a:lnTo>
                    <a:lnTo>
                      <a:pt x="0" y="778"/>
                    </a:lnTo>
                    <a:lnTo>
                      <a:pt x="6063" y="778"/>
                    </a:lnTo>
                    <a:lnTo>
                      <a:pt x="6063" y="0"/>
                    </a:lnTo>
                  </a:path>
                </a:pathLst>
              </a:custGeom>
              <a:solidFill>
                <a:srgbClr val="013B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600"/>
              </a:p>
            </p:txBody>
          </p:sp>
        </p:grpSp>
      </p:grpSp>
      <p:sp>
        <p:nvSpPr>
          <p:cNvPr id="15" name="Text Placeholder 14"/>
          <p:cNvSpPr>
            <a:spLocks noGrp="1"/>
          </p:cNvSpPr>
          <p:nvPr>
            <p:ph type="body" sz="quarter" idx="10" hasCustomPrompt="1"/>
          </p:nvPr>
        </p:nvSpPr>
        <p:spPr>
          <a:xfrm>
            <a:off x="0" y="6319266"/>
            <a:ext cx="2954867" cy="226399"/>
          </a:xfrm>
        </p:spPr>
        <p:txBody>
          <a:bodyPr/>
          <a:lstStyle>
            <a:lvl1pPr>
              <a:lnSpc>
                <a:spcPct val="100000"/>
              </a:lnSpc>
              <a:spcBef>
                <a:spcPts val="0"/>
              </a:spcBef>
              <a:defRPr baseline="0">
                <a:solidFill>
                  <a:schemeClr val="bg1"/>
                </a:solidFill>
                <a:latin typeface="Arial" panose="020B0604020202020204" pitchFamily="34" charset="0"/>
                <a:cs typeface="Arial" panose="020B0604020202020204" pitchFamily="34" charset="0"/>
              </a:defRPr>
            </a:lvl1pPr>
          </a:lstStyle>
          <a:p>
            <a:pPr lvl="0"/>
            <a:r>
              <a:rPr lang="en-US"/>
              <a:t>Insert Presentation Title</a:t>
            </a:r>
          </a:p>
        </p:txBody>
      </p:sp>
      <p:sp>
        <p:nvSpPr>
          <p:cNvPr id="17" name="Text Placeholder 16"/>
          <p:cNvSpPr>
            <a:spLocks noGrp="1"/>
          </p:cNvSpPr>
          <p:nvPr>
            <p:ph type="body" sz="quarter" idx="11" hasCustomPrompt="1"/>
          </p:nvPr>
        </p:nvSpPr>
        <p:spPr>
          <a:xfrm>
            <a:off x="0" y="6515100"/>
            <a:ext cx="2074333" cy="296333"/>
          </a:xfrm>
        </p:spPr>
        <p:txBody>
          <a:bodyPr/>
          <a:lstStyle>
            <a:lvl1pPr>
              <a:defRPr>
                <a:solidFill>
                  <a:schemeClr val="bg1"/>
                </a:solidFill>
                <a:latin typeface="Arial" panose="020B0604020202020204" pitchFamily="34" charset="0"/>
                <a:cs typeface="Arial" panose="020B0604020202020204" pitchFamily="34" charset="0"/>
              </a:defRPr>
            </a:lvl1pPr>
          </a:lstStyle>
          <a:p>
            <a:pPr lvl="0"/>
            <a:r>
              <a:rPr lang="en-US"/>
              <a:t>Month Day, Year</a:t>
            </a:r>
          </a:p>
        </p:txBody>
      </p:sp>
      <p:sp>
        <p:nvSpPr>
          <p:cNvPr id="10" name="Slide Number Placeholder 8"/>
          <p:cNvSpPr txBox="1">
            <a:spLocks/>
          </p:cNvSpPr>
          <p:nvPr userDrawn="1"/>
        </p:nvSpPr>
        <p:spPr>
          <a:xfrm>
            <a:off x="8753714" y="6534750"/>
            <a:ext cx="528675" cy="365125"/>
          </a:xfrm>
          <a:prstGeom prst="rect">
            <a:avLst/>
          </a:prstGeom>
        </p:spPr>
        <p:txBody>
          <a:bodyPr/>
          <a:lstStyle>
            <a:defPPr>
              <a:defRPr lang="ja-JP"/>
            </a:defPPr>
            <a:lvl1pPr marL="0" algn="l" defTabSz="1632649" rtl="0" eaLnBrk="1" latinLnBrk="0" hangingPunct="1">
              <a:defRPr kumimoji="1" sz="3200" kern="1200">
                <a:solidFill>
                  <a:schemeClr val="tx1"/>
                </a:solidFill>
                <a:latin typeface="+mn-lt"/>
                <a:ea typeface="+mn-ea"/>
                <a:cs typeface="+mn-cs"/>
              </a:defRPr>
            </a:lvl1pPr>
            <a:lvl2pPr marL="816325" algn="l" defTabSz="1632649" rtl="0" eaLnBrk="1" latinLnBrk="0" hangingPunct="1">
              <a:defRPr kumimoji="1" sz="3200" kern="1200">
                <a:solidFill>
                  <a:schemeClr val="tx1"/>
                </a:solidFill>
                <a:latin typeface="+mn-lt"/>
                <a:ea typeface="+mn-ea"/>
                <a:cs typeface="+mn-cs"/>
              </a:defRPr>
            </a:lvl2pPr>
            <a:lvl3pPr marL="1632649" algn="l" defTabSz="1632649" rtl="0" eaLnBrk="1" latinLnBrk="0" hangingPunct="1">
              <a:defRPr kumimoji="1" sz="3200" kern="1200">
                <a:solidFill>
                  <a:schemeClr val="tx1"/>
                </a:solidFill>
                <a:latin typeface="+mn-lt"/>
                <a:ea typeface="+mn-ea"/>
                <a:cs typeface="+mn-cs"/>
              </a:defRPr>
            </a:lvl3pPr>
            <a:lvl4pPr marL="2448972" algn="l" defTabSz="1632649" rtl="0" eaLnBrk="1" latinLnBrk="0" hangingPunct="1">
              <a:defRPr kumimoji="1" sz="3200" kern="1200">
                <a:solidFill>
                  <a:schemeClr val="tx1"/>
                </a:solidFill>
                <a:latin typeface="+mn-lt"/>
                <a:ea typeface="+mn-ea"/>
                <a:cs typeface="+mn-cs"/>
              </a:defRPr>
            </a:lvl4pPr>
            <a:lvl5pPr marL="3265296" algn="l" defTabSz="1632649" rtl="0" eaLnBrk="1" latinLnBrk="0" hangingPunct="1">
              <a:defRPr kumimoji="1" sz="3200" kern="1200">
                <a:solidFill>
                  <a:schemeClr val="tx1"/>
                </a:solidFill>
                <a:latin typeface="+mn-lt"/>
                <a:ea typeface="+mn-ea"/>
                <a:cs typeface="+mn-cs"/>
              </a:defRPr>
            </a:lvl5pPr>
            <a:lvl6pPr marL="4081621" algn="l" defTabSz="1632649" rtl="0" eaLnBrk="1" latinLnBrk="0" hangingPunct="1">
              <a:defRPr kumimoji="1" sz="3200" kern="1200">
                <a:solidFill>
                  <a:schemeClr val="tx1"/>
                </a:solidFill>
                <a:latin typeface="+mn-lt"/>
                <a:ea typeface="+mn-ea"/>
                <a:cs typeface="+mn-cs"/>
              </a:defRPr>
            </a:lvl6pPr>
            <a:lvl7pPr marL="4897944" algn="l" defTabSz="1632649" rtl="0" eaLnBrk="1" latinLnBrk="0" hangingPunct="1">
              <a:defRPr kumimoji="1" sz="3200" kern="1200">
                <a:solidFill>
                  <a:schemeClr val="tx1"/>
                </a:solidFill>
                <a:latin typeface="+mn-lt"/>
                <a:ea typeface="+mn-ea"/>
                <a:cs typeface="+mn-cs"/>
              </a:defRPr>
            </a:lvl7pPr>
            <a:lvl8pPr marL="5714268" algn="l" defTabSz="1632649" rtl="0" eaLnBrk="1" latinLnBrk="0" hangingPunct="1">
              <a:defRPr kumimoji="1" sz="3200" kern="1200">
                <a:solidFill>
                  <a:schemeClr val="tx1"/>
                </a:solidFill>
                <a:latin typeface="+mn-lt"/>
                <a:ea typeface="+mn-ea"/>
                <a:cs typeface="+mn-cs"/>
              </a:defRPr>
            </a:lvl8pPr>
            <a:lvl9pPr marL="6530593" algn="l" defTabSz="1632649" rtl="0" eaLnBrk="1" latinLnBrk="0" hangingPunct="1">
              <a:defRPr kumimoji="1" sz="3200" kern="1200">
                <a:solidFill>
                  <a:schemeClr val="tx1"/>
                </a:solidFill>
                <a:latin typeface="+mn-lt"/>
                <a:ea typeface="+mn-ea"/>
                <a:cs typeface="+mn-cs"/>
              </a:defRPr>
            </a:lvl9pPr>
          </a:lstStyle>
          <a:p>
            <a:fld id="{2E8234BB-4B36-44C3-93C2-30BFD32F48B6}" type="slidenum">
              <a:rPr lang="en-US" sz="1067" smtClean="0">
                <a:solidFill>
                  <a:schemeClr val="bg1"/>
                </a:solidFill>
                <a:latin typeface="Arial" panose="020B0604020202020204" pitchFamily="34" charset="0"/>
                <a:cs typeface="Arial" panose="020B0604020202020204" pitchFamily="34" charset="0"/>
              </a:rPr>
              <a:pPr/>
              <a:t>‹#›</a:t>
            </a:fld>
            <a:endParaRPr lang="en-US" sz="1067">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43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r>
              <a:rPr lang="en-US"/>
              <a:t>3</a:t>
            </a: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89155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5642"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9" name="Rectangle 18"/>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3" name="Title 1"/>
          <p:cNvSpPr>
            <a:spLocks noGrp="1"/>
          </p:cNvSpPr>
          <p:nvPr>
            <p:ph type="title" hasCustomPrompt="1"/>
          </p:nvPr>
        </p:nvSpPr>
        <p:spPr>
          <a:xfrm>
            <a:off x="548640" y="457200"/>
            <a:ext cx="799640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2" name="TextBox 1"/>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Child Welfare Learning Collaborative| May 12, 2021</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5521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7972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401615"/>
            <a:ext cx="7894638" cy="3841082"/>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7" name="TextBox 16"/>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10, 2017</a:t>
            </a:r>
          </a:p>
        </p:txBody>
      </p:sp>
    </p:spTree>
    <p:extLst>
      <p:ext uri="{BB962C8B-B14F-4D97-AF65-F5344CB8AC3E}">
        <p14:creationId xmlns:p14="http://schemas.microsoft.com/office/powerpoint/2010/main" val="66047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6829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40080" y="1097280"/>
            <a:ext cx="7894638" cy="4902890"/>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12, 2017</a:t>
            </a:r>
          </a:p>
        </p:txBody>
      </p:sp>
    </p:spTree>
    <p:extLst>
      <p:ext uri="{BB962C8B-B14F-4D97-AF65-F5344CB8AC3E}">
        <p14:creationId xmlns:p14="http://schemas.microsoft.com/office/powerpoint/2010/main" val="324608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4" name="TextBox 13"/>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10, 2017</a:t>
            </a:r>
          </a:p>
        </p:txBody>
      </p:sp>
    </p:spTree>
    <p:extLst>
      <p:ext uri="{BB962C8B-B14F-4D97-AF65-F5344CB8AC3E}">
        <p14:creationId xmlns:p14="http://schemas.microsoft.com/office/powerpoint/2010/main" val="238325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614688"/>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608985"/>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4" name="TextBox 13"/>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10, 2017</a:t>
            </a:r>
          </a:p>
        </p:txBody>
      </p:sp>
    </p:spTree>
    <p:extLst>
      <p:ext uri="{BB962C8B-B14F-4D97-AF65-F5344CB8AC3E}">
        <p14:creationId xmlns:p14="http://schemas.microsoft.com/office/powerpoint/2010/main" val="8784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8002693"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9" name="TextBox 8"/>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10, 2017</a:t>
            </a:r>
          </a:p>
        </p:txBody>
      </p:sp>
    </p:spTree>
    <p:extLst>
      <p:ext uri="{BB962C8B-B14F-4D97-AF65-F5344CB8AC3E}">
        <p14:creationId xmlns:p14="http://schemas.microsoft.com/office/powerpoint/2010/main" val="373683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9" name="TextBox 8"/>
          <p:cNvSpPr txBox="1"/>
          <p:nvPr userDrawn="1"/>
        </p:nvSpPr>
        <p:spPr>
          <a:xfrm>
            <a:off x="522287" y="6592543"/>
            <a:ext cx="45238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COMMITTEE ON MEDICAID AND NC HEALTH CHOICE | OCT. 10, 2017</a:t>
            </a:r>
          </a:p>
        </p:txBody>
      </p:sp>
    </p:spTree>
    <p:extLst>
      <p:ext uri="{BB962C8B-B14F-4D97-AF65-F5344CB8AC3E}">
        <p14:creationId xmlns:p14="http://schemas.microsoft.com/office/powerpoint/2010/main" val="33006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bg1"/>
                </a:solidFill>
                <a:latin typeface="Franklin Gothic Demi Cond" panose="020B0706030402020204" pitchFamily="34" charset="0"/>
              </a:defRPr>
            </a:lvl1pPr>
          </a:lstStyle>
          <a:p>
            <a:r>
              <a:rPr lang="en-US" dirty="0"/>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6" r:id="rId3"/>
    <p:sldLayoutId id="2147483667" r:id="rId4"/>
    <p:sldLayoutId id="2147483668" r:id="rId5"/>
    <p:sldLayoutId id="2147483669" r:id="rId6"/>
    <p:sldLayoutId id="2147483671" r:id="rId7"/>
    <p:sldLayoutId id="2147483670" r:id="rId8"/>
    <p:sldLayoutId id="2147483663" r:id="rId9"/>
    <p:sldLayoutId id="2147483672" r:id="rId10"/>
  </p:sldLayoutIdLst>
  <p:hf hdr="0" ft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3" y="164641"/>
            <a:ext cx="8254654" cy="802101"/>
          </a:xfrm>
          <a:prstGeom prst="rect">
            <a:avLst/>
          </a:prstGeom>
        </p:spPr>
        <p:txBody>
          <a:bodyPr vert="horz" lIns="163275" tIns="81638" rIns="163275" bIns="81638" rtlCol="0" anchor="ctr">
            <a:normAutofit/>
          </a:bodyPr>
          <a:lstStyle/>
          <a:p>
            <a:r>
              <a:rPr kumimoji="1" lang="en-US" altLang="ja-JP"/>
              <a:t>Master Title</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163275" tIns="81638" rIns="163275" bIns="81638" rtlCol="0">
            <a:normAutofit/>
          </a:bodyPr>
          <a:lstStyle/>
          <a:p>
            <a:pPr lvl="0"/>
            <a:r>
              <a:rPr kumimoji="1" lang="en-US" altLang="ja-JP"/>
              <a:t>MASTER TEXT</a:t>
            </a:r>
            <a:endParaRPr kumimoji="1" lang="ja-JP" altLang="en-US"/>
          </a:p>
        </p:txBody>
      </p:sp>
      <p:grpSp>
        <p:nvGrpSpPr>
          <p:cNvPr id="10" name="Group 9"/>
          <p:cNvGrpSpPr>
            <a:grpSpLocks/>
          </p:cNvGrpSpPr>
          <p:nvPr userDrawn="1"/>
        </p:nvGrpSpPr>
        <p:grpSpPr bwMode="auto">
          <a:xfrm>
            <a:off x="0" y="-18999"/>
            <a:ext cx="9144000" cy="183637"/>
            <a:chOff x="0" y="0"/>
            <a:chExt cx="12240" cy="425"/>
          </a:xfrm>
        </p:grpSpPr>
        <p:sp>
          <p:nvSpPr>
            <p:cNvPr id="12" name="Freeform 11"/>
            <p:cNvSpPr>
              <a:spLocks/>
            </p:cNvSpPr>
            <p:nvPr userDrawn="1"/>
          </p:nvSpPr>
          <p:spPr bwMode="auto">
            <a:xfrm>
              <a:off x="0" y="0"/>
              <a:ext cx="12240" cy="425"/>
            </a:xfrm>
            <a:custGeom>
              <a:avLst/>
              <a:gdLst>
                <a:gd name="T0" fmla="*/ 0 w 12240"/>
                <a:gd name="T1" fmla="*/ 425 h 425"/>
                <a:gd name="T2" fmla="*/ 12240 w 12240"/>
                <a:gd name="T3" fmla="*/ 425 h 425"/>
                <a:gd name="T4" fmla="*/ 12240 w 12240"/>
                <a:gd name="T5" fmla="*/ 0 h 425"/>
                <a:gd name="T6" fmla="*/ 0 w 12240"/>
                <a:gd name="T7" fmla="*/ 0 h 425"/>
                <a:gd name="T8" fmla="*/ 0 w 12240"/>
                <a:gd name="T9" fmla="*/ 425 h 425"/>
              </a:gdLst>
              <a:ahLst/>
              <a:cxnLst>
                <a:cxn ang="0">
                  <a:pos x="T0" y="T1"/>
                </a:cxn>
                <a:cxn ang="0">
                  <a:pos x="T2" y="T3"/>
                </a:cxn>
                <a:cxn ang="0">
                  <a:pos x="T4" y="T5"/>
                </a:cxn>
                <a:cxn ang="0">
                  <a:pos x="T6" y="T7"/>
                </a:cxn>
                <a:cxn ang="0">
                  <a:pos x="T8" y="T9"/>
                </a:cxn>
              </a:cxnLst>
              <a:rect l="0" t="0" r="r" b="b"/>
              <a:pathLst>
                <a:path w="12240" h="425">
                  <a:moveTo>
                    <a:pt x="0" y="425"/>
                  </a:moveTo>
                  <a:lnTo>
                    <a:pt x="12240" y="425"/>
                  </a:lnTo>
                  <a:lnTo>
                    <a:pt x="12240" y="0"/>
                  </a:lnTo>
                  <a:lnTo>
                    <a:pt x="0" y="0"/>
                  </a:lnTo>
                  <a:lnTo>
                    <a:pt x="0" y="425"/>
                  </a:lnTo>
                  <a:close/>
                </a:path>
              </a:pathLst>
            </a:custGeom>
            <a:solidFill>
              <a:srgbClr val="1A7B3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600"/>
            </a:p>
          </p:txBody>
        </p:sp>
      </p:grpSp>
      <p:sp>
        <p:nvSpPr>
          <p:cNvPr id="7" name="Slide Number Placeholder 8"/>
          <p:cNvSpPr txBox="1">
            <a:spLocks/>
          </p:cNvSpPr>
          <p:nvPr userDrawn="1"/>
        </p:nvSpPr>
        <p:spPr>
          <a:xfrm>
            <a:off x="8686801" y="6492875"/>
            <a:ext cx="528675" cy="365125"/>
          </a:xfrm>
          <a:prstGeom prst="rect">
            <a:avLst/>
          </a:prstGeom>
        </p:spPr>
        <p:txBody>
          <a:bodyPr/>
          <a:lstStyle>
            <a:defPPr>
              <a:defRPr lang="ja-JP"/>
            </a:defPPr>
            <a:lvl1pPr marL="0" algn="l" defTabSz="1632649" rtl="0" eaLnBrk="1" latinLnBrk="0" hangingPunct="1">
              <a:defRPr kumimoji="1" sz="3200" kern="1200">
                <a:solidFill>
                  <a:schemeClr val="tx1"/>
                </a:solidFill>
                <a:latin typeface="+mn-lt"/>
                <a:ea typeface="+mn-ea"/>
                <a:cs typeface="+mn-cs"/>
              </a:defRPr>
            </a:lvl1pPr>
            <a:lvl2pPr marL="816325" algn="l" defTabSz="1632649" rtl="0" eaLnBrk="1" latinLnBrk="0" hangingPunct="1">
              <a:defRPr kumimoji="1" sz="3200" kern="1200">
                <a:solidFill>
                  <a:schemeClr val="tx1"/>
                </a:solidFill>
                <a:latin typeface="+mn-lt"/>
                <a:ea typeface="+mn-ea"/>
                <a:cs typeface="+mn-cs"/>
              </a:defRPr>
            </a:lvl2pPr>
            <a:lvl3pPr marL="1632649" algn="l" defTabSz="1632649" rtl="0" eaLnBrk="1" latinLnBrk="0" hangingPunct="1">
              <a:defRPr kumimoji="1" sz="3200" kern="1200">
                <a:solidFill>
                  <a:schemeClr val="tx1"/>
                </a:solidFill>
                <a:latin typeface="+mn-lt"/>
                <a:ea typeface="+mn-ea"/>
                <a:cs typeface="+mn-cs"/>
              </a:defRPr>
            </a:lvl3pPr>
            <a:lvl4pPr marL="2448972" algn="l" defTabSz="1632649" rtl="0" eaLnBrk="1" latinLnBrk="0" hangingPunct="1">
              <a:defRPr kumimoji="1" sz="3200" kern="1200">
                <a:solidFill>
                  <a:schemeClr val="tx1"/>
                </a:solidFill>
                <a:latin typeface="+mn-lt"/>
                <a:ea typeface="+mn-ea"/>
                <a:cs typeface="+mn-cs"/>
              </a:defRPr>
            </a:lvl4pPr>
            <a:lvl5pPr marL="3265296" algn="l" defTabSz="1632649" rtl="0" eaLnBrk="1" latinLnBrk="0" hangingPunct="1">
              <a:defRPr kumimoji="1" sz="3200" kern="1200">
                <a:solidFill>
                  <a:schemeClr val="tx1"/>
                </a:solidFill>
                <a:latin typeface="+mn-lt"/>
                <a:ea typeface="+mn-ea"/>
                <a:cs typeface="+mn-cs"/>
              </a:defRPr>
            </a:lvl5pPr>
            <a:lvl6pPr marL="4081621" algn="l" defTabSz="1632649" rtl="0" eaLnBrk="1" latinLnBrk="0" hangingPunct="1">
              <a:defRPr kumimoji="1" sz="3200" kern="1200">
                <a:solidFill>
                  <a:schemeClr val="tx1"/>
                </a:solidFill>
                <a:latin typeface="+mn-lt"/>
                <a:ea typeface="+mn-ea"/>
                <a:cs typeface="+mn-cs"/>
              </a:defRPr>
            </a:lvl6pPr>
            <a:lvl7pPr marL="4897944" algn="l" defTabSz="1632649" rtl="0" eaLnBrk="1" latinLnBrk="0" hangingPunct="1">
              <a:defRPr kumimoji="1" sz="3200" kern="1200">
                <a:solidFill>
                  <a:schemeClr val="tx1"/>
                </a:solidFill>
                <a:latin typeface="+mn-lt"/>
                <a:ea typeface="+mn-ea"/>
                <a:cs typeface="+mn-cs"/>
              </a:defRPr>
            </a:lvl7pPr>
            <a:lvl8pPr marL="5714268" algn="l" defTabSz="1632649" rtl="0" eaLnBrk="1" latinLnBrk="0" hangingPunct="1">
              <a:defRPr kumimoji="1" sz="3200" kern="1200">
                <a:solidFill>
                  <a:schemeClr val="tx1"/>
                </a:solidFill>
                <a:latin typeface="+mn-lt"/>
                <a:ea typeface="+mn-ea"/>
                <a:cs typeface="+mn-cs"/>
              </a:defRPr>
            </a:lvl8pPr>
            <a:lvl9pPr marL="6530593" algn="l" defTabSz="1632649" rtl="0" eaLnBrk="1" latinLnBrk="0" hangingPunct="1">
              <a:defRPr kumimoji="1" sz="3200" kern="1200">
                <a:solidFill>
                  <a:schemeClr val="tx1"/>
                </a:solidFill>
                <a:latin typeface="+mn-lt"/>
                <a:ea typeface="+mn-ea"/>
                <a:cs typeface="+mn-cs"/>
              </a:defRPr>
            </a:lvl9pPr>
          </a:lstStyle>
          <a:p>
            <a:fld id="{2E8234BB-4B36-44C3-93C2-30BFD32F48B6}" type="slidenum">
              <a:rPr lang="en-US" sz="1067" smtClean="0">
                <a:solidFill>
                  <a:schemeClr val="bg1"/>
                </a:solidFill>
                <a:latin typeface="Arial" panose="020B0604020202020204" pitchFamily="34" charset="0"/>
                <a:cs typeface="Arial" panose="020B0604020202020204" pitchFamily="34" charset="0"/>
              </a:rPr>
              <a:pPr/>
              <a:t>‹#›</a:t>
            </a:fld>
            <a:endParaRPr lang="en-US" sz="1067">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0967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Lst>
  <p:hf hdr="0" ftr="0" dt="0"/>
  <p:txStyles>
    <p:titleStyle>
      <a:lvl1pPr algn="l" defTabSz="816581" rtl="0" eaLnBrk="1" latinLnBrk="0" hangingPunct="1">
        <a:spcBef>
          <a:spcPct val="0"/>
        </a:spcBef>
        <a:buNone/>
        <a:defRPr kumimoji="1" sz="3001" kern="1200" baseline="0">
          <a:solidFill>
            <a:schemeClr val="tx1">
              <a:lumMod val="75000"/>
              <a:lumOff val="25000"/>
            </a:schemeClr>
          </a:solidFill>
          <a:latin typeface="+mj-lt"/>
          <a:ea typeface="+mj-ea"/>
          <a:cs typeface="+mj-cs"/>
        </a:defRPr>
      </a:lvl1pPr>
    </p:titleStyle>
    <p:bodyStyle>
      <a:lvl1pPr marL="0" indent="0" algn="l" defTabSz="816581" rtl="0" eaLnBrk="1" latinLnBrk="0" hangingPunct="1">
        <a:lnSpc>
          <a:spcPct val="120000"/>
        </a:lnSpc>
        <a:spcBef>
          <a:spcPts val="600"/>
        </a:spcBef>
        <a:buFont typeface="Arial" panose="020B0604020202020204" pitchFamily="34" charset="0"/>
        <a:buNone/>
        <a:defRPr kumimoji="1" sz="1200" kern="1200" baseline="0">
          <a:solidFill>
            <a:schemeClr val="tx2"/>
          </a:solidFill>
          <a:latin typeface="+mn-lt"/>
          <a:ea typeface="+mn-ea"/>
          <a:cs typeface="+mn-cs"/>
        </a:defRPr>
      </a:lvl1pPr>
      <a:lvl2pPr marL="663472" indent="-255181" algn="l" defTabSz="816581" rtl="0" eaLnBrk="1" latinLnBrk="0" hangingPunct="1">
        <a:spcBef>
          <a:spcPct val="20000"/>
        </a:spcBef>
        <a:buFont typeface="Arial" panose="020B0604020202020204" pitchFamily="34" charset="0"/>
        <a:buChar char="–"/>
        <a:defRPr kumimoji="1" sz="2501" kern="1200">
          <a:solidFill>
            <a:schemeClr val="tx1"/>
          </a:solidFill>
          <a:latin typeface="+mn-lt"/>
          <a:ea typeface="+mn-ea"/>
          <a:cs typeface="+mn-cs"/>
        </a:defRPr>
      </a:lvl2pPr>
      <a:lvl3pPr marL="1020726" indent="-204145" algn="l" defTabSz="816581" rtl="0" eaLnBrk="1" latinLnBrk="0" hangingPunct="1">
        <a:spcBef>
          <a:spcPct val="20000"/>
        </a:spcBef>
        <a:buFont typeface="Arial" panose="020B0604020202020204" pitchFamily="34" charset="0"/>
        <a:buChar char="•"/>
        <a:defRPr kumimoji="1" sz="2150" kern="1200">
          <a:solidFill>
            <a:schemeClr val="tx1"/>
          </a:solidFill>
          <a:latin typeface="+mn-lt"/>
          <a:ea typeface="+mn-ea"/>
          <a:cs typeface="+mn-cs"/>
        </a:defRPr>
      </a:lvl3pPr>
      <a:lvl4pPr marL="1429016"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1837306"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245597"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653887"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062176"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470467" indent="-204145" algn="l" defTabSz="816581"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816581" rtl="0" eaLnBrk="1" latinLnBrk="0" hangingPunct="1">
        <a:defRPr kumimoji="1" sz="1600" kern="1200">
          <a:solidFill>
            <a:schemeClr val="tx1"/>
          </a:solidFill>
          <a:latin typeface="+mn-lt"/>
          <a:ea typeface="+mn-ea"/>
          <a:cs typeface="+mn-cs"/>
        </a:defRPr>
      </a:lvl1pPr>
      <a:lvl2pPr marL="408291" algn="l" defTabSz="816581" rtl="0" eaLnBrk="1" latinLnBrk="0" hangingPunct="1">
        <a:defRPr kumimoji="1" sz="1600" kern="1200">
          <a:solidFill>
            <a:schemeClr val="tx1"/>
          </a:solidFill>
          <a:latin typeface="+mn-lt"/>
          <a:ea typeface="+mn-ea"/>
          <a:cs typeface="+mn-cs"/>
        </a:defRPr>
      </a:lvl2pPr>
      <a:lvl3pPr marL="816581" algn="l" defTabSz="816581" rtl="0" eaLnBrk="1" latinLnBrk="0" hangingPunct="1">
        <a:defRPr kumimoji="1" sz="1600" kern="1200">
          <a:solidFill>
            <a:schemeClr val="tx1"/>
          </a:solidFill>
          <a:latin typeface="+mn-lt"/>
          <a:ea typeface="+mn-ea"/>
          <a:cs typeface="+mn-cs"/>
        </a:defRPr>
      </a:lvl3pPr>
      <a:lvl4pPr marL="1224871" algn="l" defTabSz="816581" rtl="0" eaLnBrk="1" latinLnBrk="0" hangingPunct="1">
        <a:defRPr kumimoji="1" sz="1600" kern="1200">
          <a:solidFill>
            <a:schemeClr val="tx1"/>
          </a:solidFill>
          <a:latin typeface="+mn-lt"/>
          <a:ea typeface="+mn-ea"/>
          <a:cs typeface="+mn-cs"/>
        </a:defRPr>
      </a:lvl4pPr>
      <a:lvl5pPr marL="1633160" algn="l" defTabSz="816581" rtl="0" eaLnBrk="1" latinLnBrk="0" hangingPunct="1">
        <a:defRPr kumimoji="1" sz="1600" kern="1200">
          <a:solidFill>
            <a:schemeClr val="tx1"/>
          </a:solidFill>
          <a:latin typeface="+mn-lt"/>
          <a:ea typeface="+mn-ea"/>
          <a:cs typeface="+mn-cs"/>
        </a:defRPr>
      </a:lvl5pPr>
      <a:lvl6pPr marL="2041451" algn="l" defTabSz="816581" rtl="0" eaLnBrk="1" latinLnBrk="0" hangingPunct="1">
        <a:defRPr kumimoji="1" sz="1600" kern="1200">
          <a:solidFill>
            <a:schemeClr val="tx1"/>
          </a:solidFill>
          <a:latin typeface="+mn-lt"/>
          <a:ea typeface="+mn-ea"/>
          <a:cs typeface="+mn-cs"/>
        </a:defRPr>
      </a:lvl6pPr>
      <a:lvl7pPr marL="2449742" algn="l" defTabSz="816581" rtl="0" eaLnBrk="1" latinLnBrk="0" hangingPunct="1">
        <a:defRPr kumimoji="1" sz="1600" kern="1200">
          <a:solidFill>
            <a:schemeClr val="tx1"/>
          </a:solidFill>
          <a:latin typeface="+mn-lt"/>
          <a:ea typeface="+mn-ea"/>
          <a:cs typeface="+mn-cs"/>
        </a:defRPr>
      </a:lvl7pPr>
      <a:lvl8pPr marL="2858031" algn="l" defTabSz="816581" rtl="0" eaLnBrk="1" latinLnBrk="0" hangingPunct="1">
        <a:defRPr kumimoji="1" sz="1600" kern="1200">
          <a:solidFill>
            <a:schemeClr val="tx1"/>
          </a:solidFill>
          <a:latin typeface="+mn-lt"/>
          <a:ea typeface="+mn-ea"/>
          <a:cs typeface="+mn-cs"/>
        </a:defRPr>
      </a:lvl8pPr>
      <a:lvl9pPr marL="3266321" algn="l" defTabSz="816581"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iplep-parenting.com/nc-en/find-help/triple-p-online/?itb=3ebd728de6fa78aa8bc932e9abece9c0&amp;gclid=CjwKCAjwiaX8BRBZEiwAQQxGxz0EFZr0HyvrdLcMU13uQPrGsUrJjcqd2MTl4LO9Ix9IBdroZFMqEhoC2gEQAvD_Bw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www.familyperspective.org/dat/dat-1214-en.ph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pacity.childwelfare.gov/pubPDFs/cbc/prevention-continuum-strengthen-families-cp-20119.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Deborah.day@dhhs.n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pPr algn="ctr"/>
            <a:r>
              <a:rPr lang="en-US" sz="2000" dirty="0">
                <a:latin typeface="+mn-lt"/>
                <a:cs typeface="Arial"/>
              </a:rPr>
              <a:t>NC Department of Health and Human Services </a:t>
            </a:r>
            <a:r>
              <a:rPr lang="en-US" altLang="en-US" sz="2000" dirty="0">
                <a:latin typeface="+mn-lt"/>
              </a:rPr>
              <a:t> </a:t>
            </a:r>
            <a:br>
              <a:rPr lang="en-US" altLang="en-US" sz="2000" dirty="0">
                <a:latin typeface="+mn-lt"/>
              </a:rPr>
            </a:br>
            <a:r>
              <a:rPr lang="en-US" altLang="en-US" sz="2000" dirty="0">
                <a:latin typeface="+mn-lt"/>
              </a:rPr>
              <a:t>NC Division of Social Services</a:t>
            </a:r>
          </a:p>
          <a:p>
            <a:r>
              <a:rPr lang="en-US" sz="2800" dirty="0">
                <a:latin typeface="Gotham Light" pitchFamily="50" charset="0"/>
                <a:cs typeface="Arial"/>
              </a:rPr>
              <a:t>Triple P in NC Child Welfare Services</a:t>
            </a:r>
          </a:p>
        </p:txBody>
      </p:sp>
      <p:sp>
        <p:nvSpPr>
          <p:cNvPr id="10" name="Text Placeholder 8"/>
          <p:cNvSpPr>
            <a:spLocks noGrp="1"/>
          </p:cNvSpPr>
          <p:nvPr>
            <p:ph type="body" sz="quarter" idx="11"/>
          </p:nvPr>
        </p:nvSpPr>
        <p:spPr>
          <a:xfrm>
            <a:off x="1868994" y="4071833"/>
            <a:ext cx="6673870" cy="948752"/>
          </a:xfrm>
        </p:spPr>
        <p:txBody>
          <a:bodyPr/>
          <a:lstStyle/>
          <a:p>
            <a:r>
              <a:rPr lang="en-US" sz="2400" dirty="0"/>
              <a:t>Deborah Day</a:t>
            </a:r>
          </a:p>
          <a:p>
            <a:r>
              <a:rPr lang="en-US" sz="2400" dirty="0"/>
              <a:t>Community Based Programs Administrator </a:t>
            </a:r>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May 12, 2021</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p:txBody>
          <a:bodyPr/>
          <a:lstStyle/>
          <a:p>
            <a:r>
              <a:rPr lang="en-US" dirty="0"/>
              <a:t>Evidence-based, flexible program for families of children, age birth-16 years old.</a:t>
            </a:r>
          </a:p>
          <a:p>
            <a:r>
              <a:rPr lang="en-US" dirty="0"/>
              <a:t>NC Triple P </a:t>
            </a:r>
            <a:r>
              <a:rPr lang="en-US" u="sng" dirty="0"/>
              <a:t>Online Program</a:t>
            </a:r>
            <a:r>
              <a:rPr lang="en-US" dirty="0"/>
              <a:t> is available to NC parents in all 100 counties at no cost to them.</a:t>
            </a:r>
          </a:p>
          <a:p>
            <a:pPr lvl="1"/>
            <a:r>
              <a:rPr lang="en-US" dirty="0"/>
              <a:t>2 Trainings: </a:t>
            </a:r>
            <a:r>
              <a:rPr lang="en-US" i="1" dirty="0"/>
              <a:t>Toddlers – Tweens</a:t>
            </a:r>
            <a:r>
              <a:rPr lang="en-US" dirty="0"/>
              <a:t> and </a:t>
            </a:r>
            <a:r>
              <a:rPr lang="en-US" i="1" dirty="0"/>
              <a:t>Pre-teens &amp; Teens</a:t>
            </a:r>
          </a:p>
          <a:p>
            <a:pPr lvl="1"/>
            <a:r>
              <a:rPr lang="en-US" dirty="0"/>
              <a:t>8 modules - video clips, worksheets and activities</a:t>
            </a:r>
          </a:p>
          <a:p>
            <a:pPr lvl="1"/>
            <a:r>
              <a:rPr lang="en-US" dirty="0"/>
              <a:t>Telephone and email support available</a:t>
            </a:r>
          </a:p>
          <a:p>
            <a:pPr lvl="1"/>
            <a:r>
              <a:rPr lang="en-US" dirty="0"/>
              <a:t>12 months to complete</a:t>
            </a:r>
          </a:p>
          <a:p>
            <a:pPr lvl="1"/>
            <a:r>
              <a:rPr lang="en-US" dirty="0"/>
              <a:t>Adapted for COVID-19 Pandemic</a:t>
            </a:r>
          </a:p>
          <a:p>
            <a:r>
              <a:rPr lang="en-US" dirty="0"/>
              <a:t>Access </a:t>
            </a:r>
            <a:r>
              <a:rPr lang="en-US" dirty="0">
                <a:hlinkClick r:id="rId3"/>
              </a:rPr>
              <a:t>NC Triple P Online </a:t>
            </a:r>
            <a:r>
              <a:rPr lang="en-US" dirty="0"/>
              <a:t>codes here.</a:t>
            </a:r>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Triple P Online Codes</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Tree>
    <p:extLst>
      <p:ext uri="{BB962C8B-B14F-4D97-AF65-F5344CB8AC3E}">
        <p14:creationId xmlns:p14="http://schemas.microsoft.com/office/powerpoint/2010/main" val="420908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640080" y="1005840"/>
            <a:ext cx="7885642" cy="2929346"/>
          </a:xfrm>
        </p:spPr>
        <p:txBody>
          <a:bodyPr/>
          <a:lstStyle/>
          <a:p>
            <a:endParaRPr lang="en-US" dirty="0"/>
          </a:p>
          <a:p>
            <a:r>
              <a:rPr lang="en-US" dirty="0"/>
              <a:t>11 out of 43 FS Applications proposed Triple P</a:t>
            </a:r>
          </a:p>
          <a:p>
            <a:pPr lvl="1"/>
            <a:r>
              <a:rPr lang="en-US" dirty="0"/>
              <a:t>4 proposed Standard only</a:t>
            </a:r>
          </a:p>
          <a:p>
            <a:pPr lvl="1"/>
            <a:r>
              <a:rPr lang="en-US" dirty="0"/>
              <a:t>4 proposed Group only</a:t>
            </a:r>
          </a:p>
          <a:p>
            <a:pPr lvl="1"/>
            <a:r>
              <a:rPr lang="en-US" dirty="0"/>
              <a:t>3 proposed both Standard and Group</a:t>
            </a:r>
          </a:p>
          <a:p>
            <a:pPr marL="0" indent="0">
              <a:buNone/>
            </a:pPr>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Family Support Programs – Triple P, Level 4</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11</a:t>
            </a:fld>
            <a:endParaRPr lang="en-US" dirty="0"/>
          </a:p>
        </p:txBody>
      </p:sp>
      <p:pic>
        <p:nvPicPr>
          <p:cNvPr id="6" name="Picture 5" descr="A group of people posing for the camera&#10;&#10;Description automatically generated">
            <a:extLst>
              <a:ext uri="{FF2B5EF4-FFF2-40B4-BE49-F238E27FC236}">
                <a16:creationId xmlns:a16="http://schemas.microsoft.com/office/drawing/2014/main" id="{57091F26-CC67-49FE-A329-D1DC2FE8F7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9243" y="3608899"/>
            <a:ext cx="3273208" cy="2789616"/>
          </a:xfrm>
          <a:prstGeom prst="rect">
            <a:avLst/>
          </a:prstGeom>
          <a:ln w="12700">
            <a:solidFill>
              <a:schemeClr val="accent1"/>
            </a:solidFill>
          </a:ln>
        </p:spPr>
      </p:pic>
      <p:pic>
        <p:nvPicPr>
          <p:cNvPr id="7" name="Picture 6">
            <a:extLst>
              <a:ext uri="{FF2B5EF4-FFF2-40B4-BE49-F238E27FC236}">
                <a16:creationId xmlns:a16="http://schemas.microsoft.com/office/drawing/2014/main" id="{44DC41B1-6E4C-4A7D-BB5F-223D428F3E70}"/>
              </a:ext>
            </a:extLst>
          </p:cNvPr>
          <p:cNvPicPr>
            <a:picLocks noChangeAspect="1"/>
          </p:cNvPicPr>
          <p:nvPr/>
        </p:nvPicPr>
        <p:blipFill>
          <a:blip r:embed="rId5"/>
          <a:stretch>
            <a:fillRect/>
          </a:stretch>
        </p:blipFill>
        <p:spPr>
          <a:xfrm>
            <a:off x="548640" y="3573974"/>
            <a:ext cx="4202716" cy="2789616"/>
          </a:xfrm>
          <a:prstGeom prst="rect">
            <a:avLst/>
          </a:prstGeom>
        </p:spPr>
      </p:pic>
    </p:spTree>
    <p:extLst>
      <p:ext uri="{BB962C8B-B14F-4D97-AF65-F5344CB8AC3E}">
        <p14:creationId xmlns:p14="http://schemas.microsoft.com/office/powerpoint/2010/main" val="159065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640080" y="1543986"/>
            <a:ext cx="7885642" cy="4491053"/>
          </a:xfrm>
        </p:spPr>
        <p:txBody>
          <a:bodyPr/>
          <a:lstStyle/>
          <a:p>
            <a:r>
              <a:rPr lang="en-US" dirty="0"/>
              <a:t>Coordinate NCDSS Triple P Efforts, including VOCA Grant.</a:t>
            </a:r>
          </a:p>
          <a:p>
            <a:r>
              <a:rPr lang="en-US" dirty="0"/>
              <a:t>Provide support to:</a:t>
            </a:r>
          </a:p>
          <a:p>
            <a:pPr lvl="1"/>
            <a:r>
              <a:rPr lang="en-US" dirty="0"/>
              <a:t> The Partnership for Strategy and Governance</a:t>
            </a:r>
          </a:p>
          <a:p>
            <a:pPr lvl="1"/>
            <a:r>
              <a:rPr lang="en-US" dirty="0"/>
              <a:t> NC Learning Collaborative</a:t>
            </a:r>
          </a:p>
          <a:p>
            <a:pPr marL="688975" lvl="1" indent="-346075"/>
            <a:r>
              <a:rPr lang="en-US" dirty="0"/>
              <a:t>NCDSS Steering Committee</a:t>
            </a:r>
          </a:p>
          <a:p>
            <a:pPr marL="688975" lvl="1" indent="-346075"/>
            <a:r>
              <a:rPr lang="en-US" dirty="0"/>
              <a:t>UNC Impact Center, </a:t>
            </a:r>
          </a:p>
          <a:p>
            <a:pPr marL="688975" lvl="1" indent="-346075"/>
            <a:r>
              <a:rPr lang="en-US" dirty="0"/>
              <a:t>NC Division of Public Health</a:t>
            </a:r>
          </a:p>
          <a:p>
            <a:pPr marL="688975" lvl="1" indent="-346075"/>
            <a:r>
              <a:rPr lang="en-US" dirty="0"/>
              <a:t>Prevent Child Abuse NC</a:t>
            </a:r>
          </a:p>
          <a:p>
            <a:pPr marL="0" indent="0">
              <a:buNone/>
            </a:pPr>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Prevention Program Consultant</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12</a:t>
            </a:fld>
            <a:endParaRPr lang="en-US" dirty="0"/>
          </a:p>
        </p:txBody>
      </p:sp>
    </p:spTree>
    <p:extLst>
      <p:ext uri="{BB962C8B-B14F-4D97-AF65-F5344CB8AC3E}">
        <p14:creationId xmlns:p14="http://schemas.microsoft.com/office/powerpoint/2010/main" val="347019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640080" y="1543986"/>
            <a:ext cx="7885642" cy="4491053"/>
          </a:xfrm>
        </p:spPr>
        <p:txBody>
          <a:bodyPr/>
          <a:lstStyle/>
          <a:p>
            <a:r>
              <a:rPr lang="en-US" dirty="0"/>
              <a:t>Brief highlight NC Triple P as a primary prevention strategy:  “Working Across the Prevention Continuum.”  The link is:  </a:t>
            </a:r>
            <a:r>
              <a:rPr lang="en-US" dirty="0">
                <a:solidFill>
                  <a:srgbClr val="0000FF"/>
                </a:solidFill>
                <a:hlinkClick r:id="rId3">
                  <a:extLst>
                    <a:ext uri="{A12FA001-AC4F-418D-AE19-62706E023703}">
                      <ahyp:hlinkClr xmlns:ahyp="http://schemas.microsoft.com/office/drawing/2018/hyperlinkcolor" val="tx"/>
                    </a:ext>
                  </a:extLst>
                </a:hlinkClick>
              </a:rPr>
              <a:t>https://capacity.childwelfare.gov/pubPDFs/cbc/prevention-continuum-strengthen-families-cp-20119.pdf</a:t>
            </a:r>
            <a:endParaRPr lang="en-US" dirty="0">
              <a:solidFill>
                <a:srgbClr val="0000FF"/>
              </a:solidFill>
            </a:endParaRPr>
          </a:p>
          <a:p>
            <a:pPr marL="0" indent="0">
              <a:buNone/>
            </a:pPr>
            <a:endParaRPr lang="en-US" dirty="0"/>
          </a:p>
          <a:p>
            <a:r>
              <a:rPr lang="en-US" dirty="0"/>
              <a:t>Prevention Panel Presentation – April 15, 2021 – “History of Triple P Collaboration in NC”</a:t>
            </a:r>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Triple P Capacity Building Center</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Tree>
    <p:extLst>
      <p:ext uri="{BB962C8B-B14F-4D97-AF65-F5344CB8AC3E}">
        <p14:creationId xmlns:p14="http://schemas.microsoft.com/office/powerpoint/2010/main" val="179324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F9449-A795-4EC7-A99D-0D7CCECAB8EE}"/>
              </a:ext>
            </a:extLst>
          </p:cNvPr>
          <p:cNvSpPr>
            <a:spLocks noGrp="1"/>
          </p:cNvSpPr>
          <p:nvPr>
            <p:ph type="body" sz="quarter" idx="10"/>
          </p:nvPr>
        </p:nvSpPr>
        <p:spPr>
          <a:xfrm>
            <a:off x="640080" y="1657978"/>
            <a:ext cx="6896184" cy="4377062"/>
          </a:xfrm>
        </p:spPr>
        <p:txBody>
          <a:bodyPr/>
          <a:lstStyle/>
          <a:p>
            <a:pPr marL="0" indent="0">
              <a:buNone/>
            </a:pPr>
            <a:r>
              <a:rPr lang="en-US" dirty="0"/>
              <a:t>Deborah Day</a:t>
            </a:r>
          </a:p>
          <a:p>
            <a:pPr marL="0" indent="0">
              <a:buNone/>
            </a:pPr>
            <a:r>
              <a:rPr lang="en-US" dirty="0"/>
              <a:t>Community Based Program Administrator</a:t>
            </a:r>
          </a:p>
          <a:p>
            <a:pPr marL="0" indent="0">
              <a:buNone/>
            </a:pPr>
            <a:r>
              <a:rPr lang="en-US" altLang="en-US" dirty="0"/>
              <a:t>NC DHHS, Division of Social Services</a:t>
            </a:r>
          </a:p>
          <a:p>
            <a:pPr marL="0" indent="0">
              <a:buNone/>
            </a:pPr>
            <a:r>
              <a:rPr lang="en-US" altLang="en-US" dirty="0"/>
              <a:t>(919) 527-6436</a:t>
            </a:r>
          </a:p>
          <a:p>
            <a:pPr marL="0" indent="0">
              <a:buNone/>
            </a:pPr>
            <a:r>
              <a:rPr lang="en-US" altLang="en-US" dirty="0">
                <a:hlinkClick r:id="rId2"/>
              </a:rPr>
              <a:t>Deborah.day@dhhs.nc.gov</a:t>
            </a:r>
            <a:endParaRPr lang="en-US" altLang="en-US" dirty="0"/>
          </a:p>
          <a:p>
            <a:endParaRPr lang="en-US" dirty="0"/>
          </a:p>
        </p:txBody>
      </p:sp>
      <p:sp>
        <p:nvSpPr>
          <p:cNvPr id="3" name="Text Placeholder 2">
            <a:extLst>
              <a:ext uri="{FF2B5EF4-FFF2-40B4-BE49-F238E27FC236}">
                <a16:creationId xmlns:a16="http://schemas.microsoft.com/office/drawing/2014/main" id="{D0427677-C74F-410B-B3BF-88714CF90B88}"/>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BFFF08A7-8BC9-497A-B295-5A1CD575D654}"/>
              </a:ext>
            </a:extLst>
          </p:cNvPr>
          <p:cNvSpPr>
            <a:spLocks noGrp="1"/>
          </p:cNvSpPr>
          <p:nvPr>
            <p:ph type="title"/>
          </p:nvPr>
        </p:nvSpPr>
        <p:spPr/>
        <p:txBody>
          <a:bodyPr/>
          <a:lstStyle/>
          <a:p>
            <a:r>
              <a:rPr lang="en-US" dirty="0"/>
              <a:t>Contact Information</a:t>
            </a:r>
          </a:p>
        </p:txBody>
      </p:sp>
      <p:sp>
        <p:nvSpPr>
          <p:cNvPr id="5" name="Slide Number Placeholder 4">
            <a:extLst>
              <a:ext uri="{FF2B5EF4-FFF2-40B4-BE49-F238E27FC236}">
                <a16:creationId xmlns:a16="http://schemas.microsoft.com/office/drawing/2014/main" id="{30F66D73-3D0B-4882-9891-667CE7FD2135}"/>
              </a:ext>
            </a:extLst>
          </p:cNvPr>
          <p:cNvSpPr>
            <a:spLocks noGrp="1"/>
          </p:cNvSpPr>
          <p:nvPr>
            <p:ph type="sldNum" sz="quarter" idx="14"/>
          </p:nvPr>
        </p:nvSpPr>
        <p:spPr/>
        <p:txBody>
          <a:bodyPr/>
          <a:lstStyle/>
          <a:p>
            <a:fld id="{11F27F3A-B3E9-41ED-AF8F-A365F10BB65F}" type="slidenum">
              <a:rPr lang="en-US" smtClean="0"/>
              <a:pPr/>
              <a:t>14</a:t>
            </a:fld>
            <a:endParaRPr lang="en-US" dirty="0"/>
          </a:p>
        </p:txBody>
      </p:sp>
    </p:spTree>
    <p:extLst>
      <p:ext uri="{BB962C8B-B14F-4D97-AF65-F5344CB8AC3E}">
        <p14:creationId xmlns:p14="http://schemas.microsoft.com/office/powerpoint/2010/main" val="4931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640080" y="1005840"/>
            <a:ext cx="7885642" cy="5029200"/>
          </a:xfrm>
        </p:spPr>
        <p:txBody>
          <a:bodyPr/>
          <a:lstStyle/>
          <a:p>
            <a:pPr marL="0" indent="0">
              <a:buNone/>
            </a:pPr>
            <a:endParaRPr lang="en-US" dirty="0"/>
          </a:p>
          <a:p>
            <a:r>
              <a:rPr lang="en-US" dirty="0"/>
              <a:t>$1.975M recurring state allocation</a:t>
            </a:r>
          </a:p>
          <a:p>
            <a:r>
              <a:rPr lang="en-US" dirty="0"/>
              <a:t>In 2016, Expansion from 37 to 100 counties through 9 Local Implementing Agencies</a:t>
            </a:r>
          </a:p>
          <a:p>
            <a:r>
              <a:rPr lang="en-US" dirty="0"/>
              <a:t>NCDSS Funds Triple P Infrastructure:</a:t>
            </a:r>
          </a:p>
          <a:p>
            <a:pPr marL="862013" lvl="1" indent="-514350">
              <a:buFont typeface="+mj-lt"/>
              <a:buAutoNum type="arabicPeriod"/>
            </a:pPr>
            <a:r>
              <a:rPr lang="en-US" dirty="0"/>
              <a:t>Division of Public Health</a:t>
            </a:r>
          </a:p>
          <a:p>
            <a:pPr marL="1258888" lvl="2" indent="-344488"/>
            <a:r>
              <a:rPr lang="en-US" dirty="0"/>
              <a:t>Local Implementing Agencies and Training</a:t>
            </a:r>
          </a:p>
          <a:p>
            <a:pPr marL="862013" lvl="1" indent="-514350">
              <a:buFont typeface="+mj-lt"/>
              <a:buAutoNum type="arabicPeriod"/>
            </a:pPr>
            <a:r>
              <a:rPr lang="en-US" dirty="0"/>
              <a:t>UNC Frank Porter Graham Impact Center</a:t>
            </a:r>
          </a:p>
          <a:p>
            <a:pPr marL="1258888" lvl="2" indent="-344488"/>
            <a:r>
              <a:rPr lang="en-US" dirty="0"/>
              <a:t>Child Welfare Implementation Specialist</a:t>
            </a:r>
          </a:p>
          <a:p>
            <a:pPr marL="862013" lvl="1" indent="-514350">
              <a:buFont typeface="+mj-lt"/>
              <a:buAutoNum type="arabicPeriod"/>
            </a:pPr>
            <a:r>
              <a:rPr lang="en-US" dirty="0"/>
              <a:t>Prevent Child Abuse North Carolina</a:t>
            </a:r>
          </a:p>
          <a:p>
            <a:pPr marL="1258888" lvl="2" indent="-344488"/>
            <a:r>
              <a:rPr lang="en-US" dirty="0"/>
              <a:t>Technical Assistance and Implementation Support</a:t>
            </a:r>
          </a:p>
          <a:p>
            <a:pPr marL="862013" lvl="1" indent="-514350">
              <a:buFont typeface="+mj-lt"/>
              <a:buAutoNum type="arabicPeriod"/>
            </a:pPr>
            <a:endParaRPr lang="en-US" dirty="0"/>
          </a:p>
          <a:p>
            <a:pPr marL="862013" lvl="1" indent="-514350">
              <a:buFont typeface="+mj-lt"/>
              <a:buAutoNum type="arabicPeriod"/>
            </a:pPr>
            <a:endParaRPr lang="en-US" dirty="0"/>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NCDSS Child Welfare Funding</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2</a:t>
            </a:fld>
            <a:endParaRPr lang="en-US" dirty="0"/>
          </a:p>
        </p:txBody>
      </p:sp>
    </p:spTree>
    <p:extLst>
      <p:ext uri="{BB962C8B-B14F-4D97-AF65-F5344CB8AC3E}">
        <p14:creationId xmlns:p14="http://schemas.microsoft.com/office/powerpoint/2010/main" val="110126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680756" y="1213909"/>
            <a:ext cx="7885642" cy="4859383"/>
          </a:xfrm>
        </p:spPr>
        <p:txBody>
          <a:bodyPr/>
          <a:lstStyle/>
          <a:p>
            <a:pPr marL="0" lvl="0" indent="0" algn="ctr">
              <a:buNone/>
            </a:pPr>
            <a:endParaRPr lang="en-US" dirty="0">
              <a:solidFill>
                <a:srgbClr val="FF0000"/>
              </a:solidFill>
              <a:latin typeface="Arial" panose="020B060402020202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Why Triple P in</a:t>
            </a:r>
            <a:r>
              <a:rPr lang="en-US" spc="-175" dirty="0"/>
              <a:t> North Carolina? </a:t>
            </a:r>
            <a:endParaRPr lang="en-US" dirty="0"/>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3</a:t>
            </a:fld>
            <a:endParaRPr lang="en-US" dirty="0"/>
          </a:p>
        </p:txBody>
      </p:sp>
      <p:graphicFrame>
        <p:nvGraphicFramePr>
          <p:cNvPr id="8" name="Diagram 7">
            <a:extLst>
              <a:ext uri="{FF2B5EF4-FFF2-40B4-BE49-F238E27FC236}">
                <a16:creationId xmlns:a16="http://schemas.microsoft.com/office/drawing/2014/main" id="{5B40F666-C2A6-41A7-97F5-C7FB8FE25C56}"/>
              </a:ext>
            </a:extLst>
          </p:cNvPr>
          <p:cNvGraphicFramePr/>
          <p:nvPr>
            <p:extLst>
              <p:ext uri="{D42A27DB-BD31-4B8C-83A1-F6EECF244321}">
                <p14:modId xmlns:p14="http://schemas.microsoft.com/office/powerpoint/2010/main" val="3406294349"/>
              </p:ext>
            </p:extLst>
          </p:nvPr>
        </p:nvGraphicFramePr>
        <p:xfrm>
          <a:off x="947005" y="1213909"/>
          <a:ext cx="6357257" cy="388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8AD0251-950B-43C7-B372-38CA0A22D6F5}"/>
              </a:ext>
            </a:extLst>
          </p:cNvPr>
          <p:cNvSpPr/>
          <p:nvPr/>
        </p:nvSpPr>
        <p:spPr>
          <a:xfrm>
            <a:off x="414946" y="5040708"/>
            <a:ext cx="5365631" cy="1220912"/>
          </a:xfrm>
          <a:prstGeom prst="rect">
            <a:avLst/>
          </a:prstGeom>
        </p:spPr>
        <p:txBody>
          <a:bodyPr wrap="square">
            <a:spAutoFit/>
          </a:bodyPr>
          <a:lstStyle/>
          <a:p>
            <a:pPr algn="ctr" defTabSz="609630">
              <a:spcBef>
                <a:spcPts val="800"/>
              </a:spcBef>
            </a:pPr>
            <a:endParaRPr lang="en-US" sz="1867" b="1" dirty="0">
              <a:solidFill>
                <a:srgbClr val="FF0000"/>
              </a:solidFill>
              <a:cs typeface="Arial" panose="020B0604020202020204" pitchFamily="34" charset="0"/>
            </a:endParaRPr>
          </a:p>
          <a:p>
            <a:pPr algn="ctr" defTabSz="609630">
              <a:spcBef>
                <a:spcPts val="800"/>
              </a:spcBef>
            </a:pPr>
            <a:r>
              <a:rPr lang="en-US" sz="2400" b="1" dirty="0">
                <a:solidFill>
                  <a:srgbClr val="FF9933"/>
                </a:solidFill>
                <a:cs typeface="Arial" panose="020B0604020202020204" pitchFamily="34" charset="0"/>
              </a:rPr>
              <a:t>Ultimate Goal = “Triple P Spoken Here” </a:t>
            </a:r>
          </a:p>
        </p:txBody>
      </p:sp>
      <p:pic>
        <p:nvPicPr>
          <p:cNvPr id="9" name="Picture 8" descr="Logo, company name&#10;&#10;Description automatically generated">
            <a:extLst>
              <a:ext uri="{FF2B5EF4-FFF2-40B4-BE49-F238E27FC236}">
                <a16:creationId xmlns:a16="http://schemas.microsoft.com/office/drawing/2014/main" id="{AAD59A16-D041-4E5D-BA87-C83B8D53A098}"/>
              </a:ext>
            </a:extLst>
          </p:cNvPr>
          <p:cNvPicPr>
            <a:picLocks noGrp="1" noChangeAspect="1"/>
          </p:cNvPicPr>
          <p:nvPr/>
        </p:nvPicPr>
        <p:blipFill rotWithShape="1">
          <a:blip r:embed="rId8">
            <a:extLst>
              <a:ext uri="{28A0092B-C50C-407E-A947-70E740481C1C}">
                <a14:useLocalDpi xmlns:a14="http://schemas.microsoft.com/office/drawing/2010/main" val="0"/>
              </a:ext>
            </a:extLst>
          </a:blip>
          <a:srcRect b="4566"/>
          <a:stretch/>
        </p:blipFill>
        <p:spPr>
          <a:xfrm>
            <a:off x="6449463" y="4562687"/>
            <a:ext cx="2694537" cy="1999345"/>
          </a:xfrm>
          <a:prstGeom prst="rect">
            <a:avLst/>
          </a:prstGeom>
          <a:solidFill>
            <a:schemeClr val="accent1"/>
          </a:solidFill>
        </p:spPr>
      </p:pic>
    </p:spTree>
    <p:extLst>
      <p:ext uri="{BB962C8B-B14F-4D97-AF65-F5344CB8AC3E}">
        <p14:creationId xmlns:p14="http://schemas.microsoft.com/office/powerpoint/2010/main" val="196270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p:txBody>
          <a:bodyPr/>
          <a:lstStyle/>
          <a:p>
            <a:r>
              <a:rPr lang="en-US" dirty="0">
                <a:solidFill>
                  <a:prstClr val="black"/>
                </a:solidFill>
              </a:rPr>
              <a:t>NC Governors Crime Commission Grant</a:t>
            </a:r>
          </a:p>
          <a:p>
            <a:r>
              <a:rPr lang="en-US" dirty="0">
                <a:solidFill>
                  <a:prstClr val="black"/>
                </a:solidFill>
              </a:rPr>
              <a:t>July 1, 2021 – September 30, 2022</a:t>
            </a:r>
          </a:p>
          <a:p>
            <a:r>
              <a:rPr lang="en-US" dirty="0">
                <a:solidFill>
                  <a:prstClr val="black"/>
                </a:solidFill>
              </a:rPr>
              <a:t>$1.57 million over two-year grant period</a:t>
            </a:r>
          </a:p>
          <a:p>
            <a:r>
              <a:rPr lang="en-US" dirty="0">
                <a:solidFill>
                  <a:prstClr val="black"/>
                </a:solidFill>
              </a:rPr>
              <a:t>7 Regional Triple P Practitioners will provide Level 4, Standard Triple P </a:t>
            </a:r>
          </a:p>
          <a:p>
            <a:r>
              <a:rPr lang="en-US" dirty="0">
                <a:solidFill>
                  <a:prstClr val="black"/>
                </a:solidFill>
              </a:rPr>
              <a:t>400 Foster &amp; Kinship Families with children age birth – 12 years old</a:t>
            </a:r>
          </a:p>
          <a:p>
            <a:r>
              <a:rPr lang="en-US" dirty="0">
                <a:solidFill>
                  <a:prstClr val="black"/>
                </a:solidFill>
              </a:rPr>
              <a:t>Level 4, Triple P Standard or Group Training for 180 foster Care, licensing, and child placing agency staff.</a:t>
            </a:r>
          </a:p>
          <a:p>
            <a:endParaRPr lang="en-US" dirty="0">
              <a:solidFill>
                <a:prstClr val="black"/>
              </a:solidFill>
            </a:endParaRPr>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Victims of Crime Act Triple P Grant</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Tree>
    <p:extLst>
      <p:ext uri="{BB962C8B-B14F-4D97-AF65-F5344CB8AC3E}">
        <p14:creationId xmlns:p14="http://schemas.microsoft.com/office/powerpoint/2010/main" val="20334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E2207-D32E-4186-808F-B4992BD369E1}"/>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D9267B3F-3DC0-4FAB-ADFF-D01F79E3F0C8}"/>
              </a:ext>
            </a:extLst>
          </p:cNvPr>
          <p:cNvSpPr>
            <a:spLocks noGrp="1"/>
          </p:cNvSpPr>
          <p:nvPr>
            <p:ph type="body"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40DB13-1579-4E41-A909-CEEA6EA8D20D}"/>
              </a:ext>
            </a:extLst>
          </p:cNvPr>
          <p:cNvSpPr>
            <a:spLocks noGrp="1"/>
          </p:cNvSpPr>
          <p:nvPr>
            <p:ph type="sldNum" sz="quarter" idx="14"/>
          </p:nvPr>
        </p:nvSpPr>
        <p:spPr/>
        <p:txBody>
          <a:bodyPr/>
          <a:lstStyle/>
          <a:p>
            <a:fld id="{11F27F3A-B3E9-41ED-AF8F-A365F10BB65F}" type="slidenum">
              <a:rPr lang="en-US" smtClean="0"/>
              <a:pPr/>
              <a:t>5</a:t>
            </a:fld>
            <a:endParaRPr lang="en-US" dirty="0"/>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DEE2E1B5-DB26-4E43-904F-3E9B3B32C8D2}"/>
                  </a:ext>
                </a:extLst>
              </p:cNvPr>
              <p:cNvGraphicFramePr/>
              <p:nvPr>
                <p:extLst>
                  <p:ext uri="{D42A27DB-BD31-4B8C-83A1-F6EECF244321}">
                    <p14:modId xmlns:p14="http://schemas.microsoft.com/office/powerpoint/2010/main" val="2045855603"/>
                  </p:ext>
                </p:extLst>
              </p:nvPr>
            </p:nvGraphicFramePr>
            <p:xfrm>
              <a:off x="0" y="559012"/>
              <a:ext cx="9144000" cy="51950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DEE2E1B5-DB26-4E43-904F-3E9B3B32C8D2}"/>
                  </a:ext>
                </a:extLst>
              </p:cNvPr>
              <p:cNvPicPr>
                <a:picLocks noGrp="1" noRot="1" noChangeAspect="1" noMove="1" noResize="1" noEditPoints="1" noAdjustHandles="1" noChangeArrowheads="1" noChangeShapeType="1"/>
              </p:cNvPicPr>
              <p:nvPr/>
            </p:nvPicPr>
            <p:blipFill>
              <a:blip r:embed="rId3"/>
              <a:stretch>
                <a:fillRect/>
              </a:stretch>
            </p:blipFill>
            <p:spPr>
              <a:xfrm>
                <a:off x="0" y="559012"/>
                <a:ext cx="9144000" cy="5195041"/>
              </a:xfrm>
              <a:prstGeom prst="rect">
                <a:avLst/>
              </a:prstGeom>
            </p:spPr>
          </p:pic>
        </mc:Fallback>
      </mc:AlternateContent>
    </p:spTree>
    <p:extLst>
      <p:ext uri="{BB962C8B-B14F-4D97-AF65-F5344CB8AC3E}">
        <p14:creationId xmlns:p14="http://schemas.microsoft.com/office/powerpoint/2010/main" val="197854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a:xfrm>
            <a:off x="281353" y="1097280"/>
            <a:ext cx="5285433" cy="4937760"/>
          </a:xfrm>
        </p:spPr>
        <p:txBody>
          <a:bodyPr/>
          <a:lstStyle/>
          <a:p>
            <a:r>
              <a:rPr lang="en-US" dirty="0"/>
              <a:t>65% of participating children will show improvements in social, emotional, and behavioral adjustment. </a:t>
            </a:r>
          </a:p>
          <a:p>
            <a:endParaRPr lang="en-US" dirty="0">
              <a:solidFill>
                <a:prstClr val="black"/>
              </a:solidFill>
            </a:endParaRPr>
          </a:p>
          <a:p>
            <a:r>
              <a:rPr lang="en-US" dirty="0"/>
              <a:t>The rate of out-of-home placement moves per 1,000 days of foster care will not exceed 4.1 per day per 1,000 days in care for participating children and families.</a:t>
            </a:r>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t>VOCA Triple P Anticipated Outcomes</a:t>
            </a:r>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6</a:t>
            </a:fld>
            <a:endParaRPr lang="en-US" dirty="0"/>
          </a:p>
        </p:txBody>
      </p:sp>
      <p:pic>
        <p:nvPicPr>
          <p:cNvPr id="7" name="Picture 6">
            <a:extLst>
              <a:ext uri="{FF2B5EF4-FFF2-40B4-BE49-F238E27FC236}">
                <a16:creationId xmlns:a16="http://schemas.microsoft.com/office/drawing/2014/main" id="{F6DD124C-99D5-4BD7-88CB-64104E1049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2" t="2655" r="9865" b="9100"/>
          <a:stretch/>
        </p:blipFill>
        <p:spPr>
          <a:xfrm>
            <a:off x="6089301" y="1251532"/>
            <a:ext cx="2773346" cy="5321776"/>
          </a:xfrm>
          <a:prstGeom prst="rect">
            <a:avLst/>
          </a:prstGeom>
        </p:spPr>
      </p:pic>
    </p:spTree>
    <p:extLst>
      <p:ext uri="{BB962C8B-B14F-4D97-AF65-F5344CB8AC3E}">
        <p14:creationId xmlns:p14="http://schemas.microsoft.com/office/powerpoint/2010/main" val="325639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p:txBody>
          <a:bodyPr/>
          <a:lstStyle/>
          <a:p>
            <a:r>
              <a:rPr lang="en-US" dirty="0">
                <a:solidFill>
                  <a:prstClr val="black"/>
                </a:solidFill>
              </a:rPr>
              <a:t>VOCA Practitioners will work with county foster care staff to identify and engage kinship and foster parents.</a:t>
            </a:r>
          </a:p>
          <a:p>
            <a:r>
              <a:rPr lang="en-US" dirty="0">
                <a:solidFill>
                  <a:prstClr val="black"/>
                </a:solidFill>
              </a:rPr>
              <a:t>FPG CW Implementation Specialist will support this project by:</a:t>
            </a:r>
          </a:p>
          <a:p>
            <a:pPr lvl="1"/>
            <a:r>
              <a:rPr lang="en-US" dirty="0">
                <a:solidFill>
                  <a:prstClr val="black"/>
                </a:solidFill>
              </a:rPr>
              <a:t>Connecting child welfare to Local Implementing Agencies (LIAs).</a:t>
            </a:r>
          </a:p>
          <a:p>
            <a:pPr lvl="1"/>
            <a:r>
              <a:rPr lang="en-US" dirty="0">
                <a:solidFill>
                  <a:prstClr val="black"/>
                </a:solidFill>
              </a:rPr>
              <a:t>Supporting CW capacity and sustainability after VOCA</a:t>
            </a:r>
          </a:p>
          <a:p>
            <a:pPr lvl="1"/>
            <a:r>
              <a:rPr lang="en-US" dirty="0">
                <a:solidFill>
                  <a:prstClr val="black"/>
                </a:solidFill>
              </a:rPr>
              <a:t>Consulting on project protocol, data, and outcomes </a:t>
            </a:r>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solidFill>
                  <a:prstClr val="black"/>
                </a:solidFill>
              </a:rPr>
              <a:t>VOCA – CW Implementation Connection</a:t>
            </a:r>
            <a:endParaRPr lang="en-US" dirty="0"/>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Tree>
    <p:extLst>
      <p:ext uri="{BB962C8B-B14F-4D97-AF65-F5344CB8AC3E}">
        <p14:creationId xmlns:p14="http://schemas.microsoft.com/office/powerpoint/2010/main" val="225121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CFF27-B8B5-4E75-8DD6-607331BD3E51}"/>
              </a:ext>
            </a:extLst>
          </p:cNvPr>
          <p:cNvSpPr>
            <a:spLocks noGrp="1"/>
          </p:cNvSpPr>
          <p:nvPr>
            <p:ph type="body" sz="quarter" idx="10"/>
          </p:nvPr>
        </p:nvSpPr>
        <p:spPr/>
        <p:txBody>
          <a:bodyPr/>
          <a:lstStyle/>
          <a:p>
            <a:r>
              <a:rPr lang="en-US" dirty="0">
                <a:solidFill>
                  <a:prstClr val="black"/>
                </a:solidFill>
              </a:rPr>
              <a:t>Triple P, Level 4 is an evidence-based program listed on the Title IV-E Prevention Clearinghouse.</a:t>
            </a:r>
          </a:p>
          <a:p>
            <a:r>
              <a:rPr lang="en-US" dirty="0">
                <a:solidFill>
                  <a:prstClr val="black"/>
                </a:solidFill>
              </a:rPr>
              <a:t>NC DSS FFPSA Triple P Implementation – 2022</a:t>
            </a:r>
          </a:p>
          <a:p>
            <a:r>
              <a:rPr lang="en-US" dirty="0">
                <a:solidFill>
                  <a:prstClr val="black"/>
                </a:solidFill>
              </a:rPr>
              <a:t>VOCA Grant will build Triple P Capacity in county child welfare agencies in preparation for Family First implementation.</a:t>
            </a:r>
          </a:p>
          <a:p>
            <a:endParaRPr lang="en-US" dirty="0"/>
          </a:p>
        </p:txBody>
      </p:sp>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p:txBody>
          <a:bodyPr/>
          <a:lstStyle/>
          <a:p>
            <a:r>
              <a:rPr lang="en-US" dirty="0">
                <a:solidFill>
                  <a:prstClr val="black"/>
                </a:solidFill>
              </a:rPr>
              <a:t>Family First Prevention Services Act</a:t>
            </a:r>
            <a:endParaRPr lang="en-US" dirty="0"/>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8</a:t>
            </a:fld>
            <a:endParaRPr lang="en-US" dirty="0"/>
          </a:p>
        </p:txBody>
      </p:sp>
      <p:pic>
        <p:nvPicPr>
          <p:cNvPr id="7" name="Picture 6">
            <a:extLst>
              <a:ext uri="{FF2B5EF4-FFF2-40B4-BE49-F238E27FC236}">
                <a16:creationId xmlns:a16="http://schemas.microsoft.com/office/drawing/2014/main" id="{7EDB6176-E56C-4276-8ED6-8A709F988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117" y="4114800"/>
            <a:ext cx="4500877" cy="2250439"/>
          </a:xfrm>
          <a:prstGeom prst="rect">
            <a:avLst/>
          </a:prstGeom>
          <a:noFill/>
          <a:ln w="25400">
            <a:solidFill>
              <a:srgbClr val="002060"/>
            </a:solidFill>
          </a:ln>
        </p:spPr>
      </p:pic>
      <p:pic>
        <p:nvPicPr>
          <p:cNvPr id="8" name="Picture Placeholder 10">
            <a:extLst>
              <a:ext uri="{FF2B5EF4-FFF2-40B4-BE49-F238E27FC236}">
                <a16:creationId xmlns:a16="http://schemas.microsoft.com/office/drawing/2014/main" id="{98498F29-5C34-48D1-993D-8186562F000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22287" y="4093451"/>
            <a:ext cx="3410586" cy="2271788"/>
          </a:xfrm>
          <a:prstGeom prst="rect">
            <a:avLst/>
          </a:prstGeom>
          <a:solidFill>
            <a:schemeClr val="bg1"/>
          </a:solidFill>
        </p:spPr>
      </p:pic>
    </p:spTree>
    <p:extLst>
      <p:ext uri="{BB962C8B-B14F-4D97-AF65-F5344CB8AC3E}">
        <p14:creationId xmlns:p14="http://schemas.microsoft.com/office/powerpoint/2010/main" val="359954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8194E3-E07E-41B0-93FB-3A78D90F6C9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F1EE367-1C0D-4752-AECD-ADF5844BAA3C}"/>
              </a:ext>
            </a:extLst>
          </p:cNvPr>
          <p:cNvSpPr>
            <a:spLocks noGrp="1"/>
          </p:cNvSpPr>
          <p:nvPr>
            <p:ph type="title"/>
          </p:nvPr>
        </p:nvSpPr>
        <p:spPr>
          <a:xfrm>
            <a:off x="275583" y="472016"/>
            <a:ext cx="8594316" cy="548640"/>
          </a:xfrm>
        </p:spPr>
        <p:txBody>
          <a:bodyPr/>
          <a:lstStyle/>
          <a:p>
            <a:r>
              <a:rPr lang="en-US" dirty="0">
                <a:solidFill>
                  <a:prstClr val="black"/>
                </a:solidFill>
              </a:rPr>
              <a:t>Alignment of Triple P with FFPSA Prevention Plan</a:t>
            </a:r>
            <a:endParaRPr lang="en-US" dirty="0"/>
          </a:p>
        </p:txBody>
      </p:sp>
      <p:sp>
        <p:nvSpPr>
          <p:cNvPr id="5" name="Slide Number Placeholder 4">
            <a:extLst>
              <a:ext uri="{FF2B5EF4-FFF2-40B4-BE49-F238E27FC236}">
                <a16:creationId xmlns:a16="http://schemas.microsoft.com/office/drawing/2014/main" id="{B16AB26A-BED7-4669-8039-338DFE345303}"/>
              </a:ext>
            </a:extLst>
          </p:cNvPr>
          <p:cNvSpPr>
            <a:spLocks noGrp="1"/>
          </p:cNvSpPr>
          <p:nvPr>
            <p:ph type="sldNum" sz="quarter" idx="14"/>
          </p:nvPr>
        </p:nvSpPr>
        <p:spPr/>
        <p:txBody>
          <a:bodyPr/>
          <a:lstStyle/>
          <a:p>
            <a:fld id="{11F27F3A-B3E9-41ED-AF8F-A365F10BB65F}" type="slidenum">
              <a:rPr lang="en-US" smtClean="0"/>
              <a:pPr/>
              <a:t>9</a:t>
            </a:fld>
            <a:endParaRPr lang="en-US" dirty="0"/>
          </a:p>
        </p:txBody>
      </p:sp>
      <p:graphicFrame>
        <p:nvGraphicFramePr>
          <p:cNvPr id="8" name="Diagram 7">
            <a:extLst>
              <a:ext uri="{FF2B5EF4-FFF2-40B4-BE49-F238E27FC236}">
                <a16:creationId xmlns:a16="http://schemas.microsoft.com/office/drawing/2014/main" id="{C6B04AB2-B4D5-43B0-B6AF-A9157912966C}"/>
              </a:ext>
            </a:extLst>
          </p:cNvPr>
          <p:cNvGraphicFramePr/>
          <p:nvPr>
            <p:extLst>
              <p:ext uri="{D42A27DB-BD31-4B8C-83A1-F6EECF244321}">
                <p14:modId xmlns:p14="http://schemas.microsoft.com/office/powerpoint/2010/main" val="2422526482"/>
              </p:ext>
            </p:extLst>
          </p:nvPr>
        </p:nvGraphicFramePr>
        <p:xfrm>
          <a:off x="275582" y="1224643"/>
          <a:ext cx="8594316" cy="501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983571"/>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ga - Footer Only">
  <a:themeElements>
    <a:clrScheme name="Center for States">
      <a:dk1>
        <a:srgbClr val="013B82"/>
      </a:dk1>
      <a:lt1>
        <a:sysClr val="window" lastClr="FFFFFF"/>
      </a:lt1>
      <a:dk2>
        <a:srgbClr val="013B82"/>
      </a:dk2>
      <a:lt2>
        <a:srgbClr val="EEECE1"/>
      </a:lt2>
      <a:accent1>
        <a:srgbClr val="013B82"/>
      </a:accent1>
      <a:accent2>
        <a:srgbClr val="177B2F"/>
      </a:accent2>
      <a:accent3>
        <a:srgbClr val="F7941E"/>
      </a:accent3>
      <a:accent4>
        <a:srgbClr val="575050"/>
      </a:accent4>
      <a:accent5>
        <a:srgbClr val="80AC31"/>
      </a:accent5>
      <a:accent6>
        <a:srgbClr val="B3C4DA"/>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7623</TotalTime>
  <Words>1567</Words>
  <Application>Microsoft Office PowerPoint</Application>
  <PresentationFormat>On-screen Show (4:3)</PresentationFormat>
  <Paragraphs>184</Paragraphs>
  <Slides>14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Franklin Gothic Demi Cond</vt:lpstr>
      <vt:lpstr>Franklin Gothic Medium</vt:lpstr>
      <vt:lpstr>Franklin Gothic Medium Cond</vt:lpstr>
      <vt:lpstr>Gotham Light</vt:lpstr>
      <vt:lpstr>Open Sans</vt:lpstr>
      <vt:lpstr>Rockwell</vt:lpstr>
      <vt:lpstr>Route 159 UltraLight</vt:lpstr>
      <vt:lpstr>2_Office Theme</vt:lpstr>
      <vt:lpstr>Vega - Footer Only</vt:lpstr>
      <vt:lpstr>PowerPoint Presentation</vt:lpstr>
      <vt:lpstr>NCDSS Child Welfare Funding</vt:lpstr>
      <vt:lpstr>Why Triple P in North Carolina? </vt:lpstr>
      <vt:lpstr>Victims of Crime Act Triple P Grant</vt:lpstr>
      <vt:lpstr>PowerPoint Presentation</vt:lpstr>
      <vt:lpstr>VOCA Triple P Anticipated Outcomes</vt:lpstr>
      <vt:lpstr>VOCA – CW Implementation Connection</vt:lpstr>
      <vt:lpstr>Family First Prevention Services Act</vt:lpstr>
      <vt:lpstr>Alignment of Triple P with FFPSA Prevention Plan</vt:lpstr>
      <vt:lpstr>Triple P Online Codes</vt:lpstr>
      <vt:lpstr>Family Support Programs – Triple P, Level 4</vt:lpstr>
      <vt:lpstr>Prevention Program Consultant</vt:lpstr>
      <vt:lpstr>Triple P Capacity Building Center</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Holland, Lindsay</cp:lastModifiedBy>
  <cp:revision>545</cp:revision>
  <cp:lastPrinted>2017-10-09T12:11:16Z</cp:lastPrinted>
  <dcterms:created xsi:type="dcterms:W3CDTF">2015-07-07T20:02:11Z</dcterms:created>
  <dcterms:modified xsi:type="dcterms:W3CDTF">2024-05-16T18:27:58Z</dcterms:modified>
</cp:coreProperties>
</file>