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476" r:id="rId2"/>
    <p:sldId id="451" r:id="rId3"/>
    <p:sldId id="436" r:id="rId4"/>
    <p:sldId id="4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Austen" initials="JA" lastIdx="1" clrIdx="0">
    <p:extLst>
      <p:ext uri="{19B8F6BF-5375-455C-9EA6-DF929625EA0E}">
        <p15:presenceInfo xmlns:p15="http://schemas.microsoft.com/office/powerpoint/2012/main" userId="Julie Au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7T11:16:17.358" idx="1">
    <p:pos x="3296" y="801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9DD09-EE48-C741-9F9A-076EC286AD2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2D35-531E-224A-909A-1A8EC641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1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Sanders, M. R. and T. G. Mazzucchelli (2013). "The promotion of self-regulation through parenting interventions." </a:t>
            </a:r>
            <a:r>
              <a:rPr lang="en-US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Child Fam </a:t>
            </a:r>
            <a:r>
              <a:rPr lang="en-US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Psychol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 </a:t>
            </a:r>
            <a:r>
              <a:rPr lang="en-US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en-US" sz="1200" b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(1): 1-17.</a:t>
            </a:r>
          </a:p>
          <a:p>
            <a:endParaRPr lang="en-US" sz="1200" b="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Roppolo, R. H., et al. (2019). "Is the Concept of Self-Regulation Useful for Supporting Effective Implementation in Community Settings?"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Child and Family Psychology Review.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Center at FPG  (2019, June)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1086-7DE5-584C-9196-DD0F778C4C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we don’t appreciate the amount of time it takes, we keep throwing out effective programs before they have a chance to achieve outcomes.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Bierman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L.,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D., Dodge, K. A., Greenberg, M. T.,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Lochman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E., McMahon, R. J., et al. (2002). The implementation of the Fast Track Program: An example of a large-scale prevention science efficacy trial. Journal of Abnormal Child Psychology, 30, 1-17.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Fixsen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L.,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Blase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A., Timbers, G. D., &amp; Wolf, M. M. (2001). In search of program implementation: 792 replications of the Teaching-Family Model. In G. A.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Bernfeld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P. Farrington &amp; A. W.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Leschied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(Eds.), Offender rehabilitation in practice: Implementing and evaluating effective programs (pp. 149-166). London: Wiley.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Panzano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C., &amp; Roth, D. (2006). The decision to adopt evidence-based and other innovative mental health practices: Risky business? Psychiatric Services, 57, 1153-1161.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Prochaska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O., &amp;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DiClemente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C. (1982).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Transtheoretical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therapy: Toward a more integrative model of change. Psychotherapy: Theory, Research and Practice, 19, 276-287.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Saldana, L., Chamberlain, P., Wang, W., &amp; Brown, H. C. (2011). Predicting program start-up using the stages of implementation measure. Administration and Policy in Mental Health, 39, 419-425.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Impact Center at FPG  (2019, June)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6395A-AA90-437A-A744-0F29B7D664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5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33">
              <a:defRPr/>
            </a:pPr>
            <a:r>
              <a:rPr lang="en-US" dirty="0"/>
              <a:t>What small</a:t>
            </a:r>
            <a:r>
              <a:rPr lang="en-US" baseline="0" dirty="0"/>
              <a:t> changes are going to lead to the most success?</a:t>
            </a:r>
            <a:endParaRPr lang="en-US" dirty="0"/>
          </a:p>
          <a:p>
            <a:pPr defTabSz="457133">
              <a:defRPr/>
            </a:pPr>
            <a:endParaRPr lang="en-US" dirty="0"/>
          </a:p>
          <a:p>
            <a:pPr defTabSz="457133">
              <a:defRPr/>
            </a:pPr>
            <a:r>
              <a:rPr lang="en-US" dirty="0"/>
              <a:t>Aldridge, W. A., II, Boothroyd, R. I., Veazey, C. A., Powell, B. J., Murray, D. W., &amp; Prinz, R. J. (2018, May). </a:t>
            </a:r>
            <a:r>
              <a:rPr lang="en-US" i="1" dirty="0"/>
              <a:t>Ensuring Active Implementation Support for North Carolina Counties Scaling the Triple P System of Interventions</a:t>
            </a:r>
            <a:r>
              <a:rPr lang="en-US" dirty="0"/>
              <a:t>. Chapel Hill, NC: The Impact Center at Frank Porter Graham Child Development Institute, University of North Carolina at Chapel Hill. </a:t>
            </a:r>
          </a:p>
          <a:p>
            <a:endParaRPr lang="en-US" dirty="0"/>
          </a:p>
          <a:p>
            <a:r>
              <a:rPr lang="en-US" dirty="0" err="1"/>
              <a:t>Chinman</a:t>
            </a:r>
            <a:r>
              <a:rPr lang="en-US" dirty="0"/>
              <a:t> M, Acosta J, </a:t>
            </a:r>
            <a:r>
              <a:rPr lang="en-US" dirty="0" err="1"/>
              <a:t>Ebener</a:t>
            </a:r>
            <a:r>
              <a:rPr lang="en-US" dirty="0"/>
              <a:t> P, Malone PS, Slaughter ME. Can implementation support help community-based settings better deliver evidence-based sexual health promotion programs? A randomized trial of Getting To Outcomes®. </a:t>
            </a:r>
            <a:r>
              <a:rPr lang="en-US" i="1" dirty="0"/>
              <a:t>Implementation Science. </a:t>
            </a:r>
            <a:r>
              <a:rPr lang="en-US" dirty="0"/>
              <a:t>2016;11(1):78.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Impact Center at FPG  (2019, June)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51086-7DE5-584C-9196-DD0F778C4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A1A5-7243-794A-A5FE-B4E2F62CC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D876B-2A2B-0D42-8018-F9A2791D7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E56A1-5FB0-864D-A6EC-1D946611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0EE40-6D1D-C749-B050-7CDEB4B6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2F220-FD85-FB45-9137-5F80760A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F821-8E71-2948-87E2-24048905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5297F-D498-B64F-98D9-CFC482622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7A27E-CB47-0C4C-BF44-AC835291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C2F58-0BE4-AC4B-A8E8-09AD9605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40AE-12F2-0148-91D3-403821EA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6151C-98E1-834D-9FF5-ADC15D5B6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6F442-C03E-AE45-A41D-61BDED6EE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358A9-86CB-2D4E-9C4B-4F8D62A0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B58F3-1A83-A543-96FB-180D76BF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43F3B-8E34-2744-9BD0-FD1D0015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1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072" y="2491953"/>
            <a:ext cx="5535169" cy="3597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8536" y="1588464"/>
            <a:ext cx="5535168" cy="721381"/>
          </a:xfrm>
          <a:prstGeom prst="roundRect">
            <a:avLst/>
          </a:prstGeom>
          <a:solidFill>
            <a:srgbClr val="268A79">
              <a:alpha val="80000"/>
            </a:srgbClr>
          </a:solidFill>
          <a:ln>
            <a:solidFill>
              <a:srgbClr val="268A7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667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8536" y="2491599"/>
            <a:ext cx="5535168" cy="359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FA6-A05C-A742-B6C3-5531699466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2073" y="1588464"/>
            <a:ext cx="5535168" cy="721381"/>
          </a:xfrm>
          <a:prstGeom prst="roundRect">
            <a:avLst/>
          </a:prstGeom>
          <a:solidFill>
            <a:srgbClr val="268A79">
              <a:alpha val="80000"/>
            </a:srgbClr>
          </a:solidFill>
          <a:ln>
            <a:solidFill>
              <a:srgbClr val="268A7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667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1191" y="501227"/>
            <a:ext cx="8789620" cy="9452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92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3BB0-7B32-354F-AE5A-487F9A1A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B48B-E982-BA4F-A363-C6BA541A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5B20C-3DF6-AB42-ABED-1F04EB66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AD390-90BC-334A-9337-0FA3420B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E40FB-279A-DA45-898B-9BC8BFA4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51AF-A330-6042-BA6A-61061642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72E5-D2ED-614F-B535-78802F55A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9F0CA-18BD-DC4C-8409-FB816598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445D-E733-6B48-855C-EA5B2733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B9803-51E7-014E-8867-BD5E4162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5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8FB0-E1D4-CB42-8E22-F40823ED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6A342-D0C9-134A-B431-403175C85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E65F-239B-9241-8C24-3A54A412C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42431-577A-DA41-A1CB-16920E6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A1207-3859-B245-A24B-CA90705F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991B1-D0F4-9148-A023-588FEE14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50FB-8B80-2C4B-9132-6BA3FA60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215D7-02EB-D140-85EB-41C46DE30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26FB2-5F70-4D45-9492-BB50AD2AF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664DA-038F-7542-B19B-97A593562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5B48E-9510-CA4B-92A1-12B1FBD2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7D6A59-AF8A-264D-B24C-E44E859F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1A0C6-9741-8A4A-93AF-D4C8CCEB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72495-35CF-1A44-8FE5-FBC5EE67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1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9831-6ECE-1D43-B783-8CFF9ED5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4D248-3539-C542-A8C0-06AF783F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1C994-C663-F140-BC79-B2EDD76D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5C217-54DF-504C-AD07-3C50DE52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142DC-DD54-944D-AC7D-4678FAD0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653E2-528B-514C-93B4-5AB6DF39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383AF-11AE-184C-8E97-36D31870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FE71-25E3-604E-8F1C-97131698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1B0B-AB85-4D4B-89F0-C4666E5AC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8C21B-7400-AB41-BE91-4610B293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3902D-8FB5-9646-9414-9D37AB71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4C363-0EE5-2941-956B-57F45B37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9BD52-DD16-AA43-9348-02527745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2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3007-84E9-8D49-AD12-72D99766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AE6ED-F348-6C44-82B7-F2265FC55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63DA-9E48-D743-A632-C85473243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6C46C-B152-E748-8B0D-88A71033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4A4A2-876F-C441-90FC-795D3E6B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AD3C8-B4CE-0746-B694-DA6E82A6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7F507-0213-CC4C-B2E1-1836F6AA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ECE41-5314-FD4A-B2A0-28E418DF7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F8513-74C4-124F-8CCD-9427B06F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323E-999C-E645-A6D4-AF13A7B931A8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91BA-7A34-9C43-B59A-B5F6D9973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B7A9D-31F1-0F4B-A099-F7B03D8FE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947B-D131-DD4C-839D-2D3A9A2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ABB266E9-7DD5-42D3-8C62-022DFAE5C8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1426" y="2675410"/>
            <a:ext cx="5535169" cy="3181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B29D2-D453-4B21-8C8F-B6914C0C6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...by building a visible infrastructure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D340C-E43B-4E57-BC8E-07F15778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FA6-A05C-A742-B6C3-5531699466D4}" type="slidenum">
              <a:rPr lang="en-US" smtClean="0"/>
              <a:t>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EC4270-F895-4256-8B14-0852BAFE5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alibri Light"/>
                <a:cs typeface="Calibri Light"/>
              </a:rPr>
              <a:t>We are </a:t>
            </a:r>
            <a:r>
              <a:rPr lang="en-US" b="1" dirty="0">
                <a:latin typeface="Calibri Light"/>
                <a:cs typeface="Calibri Light"/>
              </a:rPr>
              <a:t>building the capacity </a:t>
            </a:r>
            <a:r>
              <a:rPr lang="en-US" dirty="0">
                <a:latin typeface="Calibri Light"/>
                <a:cs typeface="Calibri Light"/>
              </a:rPr>
              <a:t>to scale up the System of Triple P...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DE2D9B-CDE0-4216-8EF4-0A07883D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First, what are we trying to do with this capacity-building? Capacity for what?</a:t>
            </a:r>
            <a:endParaRPr lang="en-US" dirty="0"/>
          </a:p>
        </p:txBody>
      </p:sp>
      <p:pic>
        <p:nvPicPr>
          <p:cNvPr id="11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id="{C9D159C7-46DA-426E-B711-CEB0321D2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39" y="2542868"/>
            <a:ext cx="4603955" cy="3449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35761" y="2750236"/>
            <a:ext cx="5535169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Governance and decision-making structures</a:t>
            </a:r>
          </a:p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Administrative structures</a:t>
            </a:r>
          </a:p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Policies, operating procedures, and protocols</a:t>
            </a:r>
          </a:p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Human resources, recruitment, and staff selection</a:t>
            </a:r>
          </a:p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Training system</a:t>
            </a:r>
          </a:p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Supervisory and coaching system</a:t>
            </a:r>
          </a:p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Service array and service delivery system</a:t>
            </a:r>
          </a:p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Information system and data supports</a:t>
            </a:r>
          </a:p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Evaluation, quality assurance, and continuous quality improvement systems</a:t>
            </a:r>
          </a:p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Communication systems (internal)</a:t>
            </a:r>
          </a:p>
          <a:p>
            <a:pPr marL="228594" indent="-228594">
              <a:buFont typeface="Wingdings" panose="05000000000000000000" pitchFamily="2" charset="2"/>
              <a:buChar char="q"/>
            </a:pPr>
            <a:r>
              <a:rPr lang="en-US" sz="1600" dirty="0"/>
              <a:t>Communication systems (external)</a:t>
            </a:r>
          </a:p>
        </p:txBody>
      </p:sp>
    </p:spTree>
    <p:extLst>
      <p:ext uri="{BB962C8B-B14F-4D97-AF65-F5344CB8AC3E}">
        <p14:creationId xmlns:p14="http://schemas.microsoft.com/office/powerpoint/2010/main" val="13416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33" dirty="0"/>
              <a:t>Ultimate Goal: </a:t>
            </a:r>
            <a:br>
              <a:rPr lang="en-US" sz="3733" dirty="0"/>
            </a:br>
            <a:r>
              <a:rPr lang="en-US" sz="3733" dirty="0"/>
              <a:t>Communities Will Self-Regulate Capacity and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FA6-A05C-A742-B6C3-5531699466D4}" type="slidenum">
              <a:rPr lang="en-US" smtClean="0"/>
              <a:t>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64858" y="6299236"/>
            <a:ext cx="455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(Sanders &amp; Mazzucchelli, 2013; Roppolo et al., 2019)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62" y="1884878"/>
            <a:ext cx="5195861" cy="3850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340" t="377" r="23142" b="3020"/>
          <a:stretch/>
        </p:blipFill>
        <p:spPr>
          <a:xfrm>
            <a:off x="7575665" y="2105891"/>
            <a:ext cx="2914995" cy="248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1676400" y="914400"/>
            <a:ext cx="2468880" cy="2468880"/>
          </a:xfrm>
          <a:prstGeom prst="ellipse">
            <a:avLst/>
          </a:prstGeom>
          <a:gradFill flip="none" rotWithShape="1">
            <a:gsLst>
              <a:gs pos="0">
                <a:srgbClr val="0082B3">
                  <a:tint val="66000"/>
                  <a:satMod val="160000"/>
                </a:srgbClr>
              </a:gs>
              <a:gs pos="50000">
                <a:srgbClr val="0082B3">
                  <a:tint val="44500"/>
                  <a:satMod val="160000"/>
                </a:srgbClr>
              </a:gs>
              <a:gs pos="100000">
                <a:srgbClr val="0082B3">
                  <a:tint val="23500"/>
                  <a:satMod val="160000"/>
                </a:srgbClr>
              </a:gs>
            </a:gsLst>
            <a:lin ang="10800000" scaled="1"/>
            <a:tileRect/>
          </a:gradFill>
          <a:ln w="31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1219170">
              <a:defRPr/>
            </a:pP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810000" y="914400"/>
            <a:ext cx="2468880" cy="2468880"/>
          </a:xfrm>
          <a:prstGeom prst="ellipse">
            <a:avLst/>
          </a:prstGeom>
          <a:gradFill flip="none" rotWithShape="1">
            <a:gsLst>
              <a:gs pos="0">
                <a:srgbClr val="0082B3">
                  <a:tint val="66000"/>
                  <a:satMod val="160000"/>
                </a:srgbClr>
              </a:gs>
              <a:gs pos="50000">
                <a:srgbClr val="0082B3">
                  <a:tint val="44500"/>
                  <a:satMod val="160000"/>
                </a:srgbClr>
              </a:gs>
              <a:gs pos="100000">
                <a:srgbClr val="0082B3">
                  <a:tint val="23500"/>
                  <a:satMod val="160000"/>
                </a:srgbClr>
              </a:gs>
            </a:gsLst>
            <a:lin ang="10800000" scaled="1"/>
            <a:tileRect/>
          </a:gradFill>
          <a:ln w="31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1219170">
              <a:defRPr/>
            </a:pP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943600" y="914400"/>
            <a:ext cx="2468880" cy="2468880"/>
          </a:xfrm>
          <a:prstGeom prst="ellipse">
            <a:avLst/>
          </a:prstGeom>
          <a:gradFill flip="none" rotWithShape="1">
            <a:gsLst>
              <a:gs pos="0">
                <a:srgbClr val="0082B3">
                  <a:tint val="66000"/>
                  <a:satMod val="160000"/>
                </a:srgbClr>
              </a:gs>
              <a:gs pos="50000">
                <a:srgbClr val="0082B3">
                  <a:tint val="44500"/>
                  <a:satMod val="160000"/>
                </a:srgbClr>
              </a:gs>
              <a:gs pos="100000">
                <a:srgbClr val="0082B3">
                  <a:tint val="23500"/>
                  <a:satMod val="160000"/>
                </a:srgbClr>
              </a:gs>
            </a:gsLst>
            <a:lin ang="10800000" scaled="1"/>
            <a:tileRect/>
          </a:gradFill>
          <a:ln w="31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1219170">
              <a:defRPr/>
            </a:pP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8122920" y="914400"/>
            <a:ext cx="2468880" cy="2468880"/>
          </a:xfrm>
          <a:prstGeom prst="ellipse">
            <a:avLst/>
          </a:prstGeom>
          <a:gradFill flip="none" rotWithShape="1">
            <a:gsLst>
              <a:gs pos="0">
                <a:srgbClr val="0082B3">
                  <a:tint val="66000"/>
                  <a:satMod val="160000"/>
                </a:srgbClr>
              </a:gs>
              <a:gs pos="50000">
                <a:srgbClr val="0082B3">
                  <a:tint val="44500"/>
                  <a:satMod val="160000"/>
                </a:srgbClr>
              </a:gs>
              <a:gs pos="100000">
                <a:srgbClr val="0082B3">
                  <a:tint val="23500"/>
                  <a:satMod val="160000"/>
                </a:srgbClr>
              </a:gs>
            </a:gsLst>
            <a:lin ang="10800000" scaled="1"/>
            <a:tileRect/>
          </a:gradFill>
          <a:ln w="31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1219170">
              <a:defRPr/>
            </a:pP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3" name="Left-Right Arrow 32"/>
          <p:cNvSpPr/>
          <p:nvPr/>
        </p:nvSpPr>
        <p:spPr>
          <a:xfrm>
            <a:off x="3611880" y="838200"/>
            <a:ext cx="731520" cy="4572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5745480" y="838200"/>
            <a:ext cx="731520" cy="4572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7879080" y="838200"/>
            <a:ext cx="731520" cy="4572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76400" y="152400"/>
            <a:ext cx="8686800" cy="5486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Getting There: Implementation Stages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1905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Exploration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1905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Installation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175260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Initial Implementation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5800" y="175260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Full Implementation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06880" y="3479803"/>
            <a:ext cx="2103120" cy="2103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Assess needs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Create readiness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sym typeface="Webdings" panose="05030102010509060703" pitchFamily="18" charset="2"/>
              </a:rPr>
              <a:t>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Identify usable interventions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Develop team structures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Develop communication plans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16680" y="3479803"/>
            <a:ext cx="2103120" cy="2103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Identify organizational changes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Select and train first practitioners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Develop coaching plans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Evaluate data systems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26480" y="3479803"/>
            <a:ext cx="2103120" cy="2103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Assess practitioner supports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Provide coaching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Repurpose organization roles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PDSA cycles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Policy-practice feedback cycles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36280" y="3479803"/>
            <a:ext cx="2103120" cy="2103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Skillful practices by all staff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Evaluation for outcomes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Implementation drivers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Improvement cycles</a:t>
            </a:r>
          </a:p>
          <a:p>
            <a:pPr marL="115885" indent="-115885" defTabSz="121917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Share success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1981200" y="5500927"/>
            <a:ext cx="8229600" cy="640080"/>
          </a:xfrm>
          <a:prstGeom prst="leftRightArrow">
            <a:avLst/>
          </a:prstGeom>
          <a:solidFill>
            <a:schemeClr val="tx2"/>
          </a:solidFill>
          <a:ln>
            <a:solidFill>
              <a:schemeClr val="bg2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219170"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2-4 Years</a:t>
            </a:r>
          </a:p>
        </p:txBody>
      </p:sp>
      <p:pic>
        <p:nvPicPr>
          <p:cNvPr id="23" name="Picture 18" descr="NEW nirn logo reve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8"/>
          <a:stretch>
            <a:fillRect/>
          </a:stretch>
        </p:blipFill>
        <p:spPr bwMode="auto">
          <a:xfrm>
            <a:off x="171451" y="8432800"/>
            <a:ext cx="1352549" cy="4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 descr="NEW nirn logo reve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8"/>
          <a:stretch>
            <a:fillRect/>
          </a:stretch>
        </p:blipFill>
        <p:spPr bwMode="auto">
          <a:xfrm>
            <a:off x="374651" y="8636000"/>
            <a:ext cx="1352549" cy="4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NEW nirn logo reve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8"/>
          <a:stretch>
            <a:fillRect/>
          </a:stretch>
        </p:blipFill>
        <p:spPr bwMode="auto">
          <a:xfrm>
            <a:off x="577851" y="8839200"/>
            <a:ext cx="1352549" cy="4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NEW nirn logo reve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8"/>
          <a:stretch>
            <a:fillRect/>
          </a:stretch>
        </p:blipFill>
        <p:spPr bwMode="auto">
          <a:xfrm>
            <a:off x="781051" y="9042400"/>
            <a:ext cx="1352549" cy="4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 descr="NEW nirn logo reve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8"/>
          <a:stretch>
            <a:fillRect/>
          </a:stretch>
        </p:blipFill>
        <p:spPr bwMode="auto">
          <a:xfrm>
            <a:off x="984251" y="9245600"/>
            <a:ext cx="1352549" cy="4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NEW nir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602671"/>
            <a:ext cx="1645920" cy="4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NEW nir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7805871"/>
            <a:ext cx="1645920" cy="4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" y="6160015"/>
            <a:ext cx="2316480" cy="633984"/>
          </a:xfrm>
          <a:prstGeom prst="rect">
            <a:avLst/>
          </a:prstGeom>
        </p:spPr>
      </p:pic>
      <p:pic>
        <p:nvPicPr>
          <p:cNvPr id="32" name="Picture 31" descr="Anybody Seen My Focus?: Gwinnett County-Harbins Park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9" y="118955"/>
            <a:ext cx="1229772" cy="16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33" grpId="0" animBg="1"/>
      <p:bldP spid="9" grpId="0" animBg="1"/>
      <p:bldP spid="10" grpId="0" animBg="1"/>
      <p:bldP spid="11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/>
          <p:nvPr/>
        </p:nvSpPr>
        <p:spPr>
          <a:xfrm rot="5400000">
            <a:off x="3886293" y="416630"/>
            <a:ext cx="1802633" cy="4359719"/>
          </a:xfrm>
          <a:prstGeom prst="homePlate">
            <a:avLst>
              <a:gd name="adj" fmla="val 15303"/>
            </a:avLst>
          </a:prstGeom>
          <a:solidFill>
            <a:srgbClr val="8FD2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5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8577" r="41383" b="40830"/>
          <a:stretch/>
        </p:blipFill>
        <p:spPr>
          <a:xfrm>
            <a:off x="2911555" y="77449"/>
            <a:ext cx="3867813" cy="1567236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6975592" y="1986284"/>
            <a:ext cx="330721" cy="366101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281765" y="6228336"/>
            <a:ext cx="11465680" cy="629664"/>
          </a:xfrm>
          <a:prstGeom prst="rightArrow">
            <a:avLst/>
          </a:prstGeom>
          <a:solidFill>
            <a:srgbClr val="6E4924"/>
          </a:solidFill>
          <a:ln>
            <a:solidFill>
              <a:srgbClr val="6E49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Sustainment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668414" y="1715156"/>
            <a:ext cx="2066145" cy="463106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00047" y="1704514"/>
            <a:ext cx="2039988" cy="4641708"/>
          </a:xfrm>
          <a:prstGeom prst="rect">
            <a:avLst/>
          </a:prstGeom>
          <a:solidFill>
            <a:schemeClr val="accent4">
              <a:lumMod val="75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07751" y="1699082"/>
            <a:ext cx="4359716" cy="4652348"/>
          </a:xfrm>
          <a:prstGeom prst="rect">
            <a:avLst/>
          </a:prstGeom>
          <a:solidFill>
            <a:srgbClr val="009999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1764" y="1693872"/>
            <a:ext cx="2001808" cy="4652349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764" y="1672187"/>
            <a:ext cx="11452795" cy="816187"/>
            <a:chOff x="237344" y="4342800"/>
            <a:chExt cx="11452794" cy="816186"/>
          </a:xfrm>
        </p:grpSpPr>
        <p:sp>
          <p:nvSpPr>
            <p:cNvPr id="31" name="Right Arrow 30"/>
            <p:cNvSpPr/>
            <p:nvPr/>
          </p:nvSpPr>
          <p:spPr>
            <a:xfrm>
              <a:off x="2236810" y="4646257"/>
              <a:ext cx="330721" cy="366101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9293272" y="4656898"/>
              <a:ext cx="330721" cy="366101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7344" y="4342800"/>
              <a:ext cx="2001808" cy="816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Co-Creation </a:t>
              </a:r>
            </a:p>
            <a:p>
              <a:pPr algn="ctr" defTabSz="914377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Partner Support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55626" y="4353439"/>
              <a:ext cx="2039988" cy="8055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Optimization of Implementation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23993" y="4353439"/>
              <a:ext cx="2066145" cy="80554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Population-level</a:t>
              </a:r>
            </a:p>
            <a:p>
              <a:pPr algn="ctr" defTabSz="914377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Outcomes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725822" y="2507749"/>
            <a:ext cx="195743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Leadership &amp; implementation teams</a:t>
            </a:r>
            <a:br>
              <a:rPr lang="en-US" sz="1600" dirty="0">
                <a:solidFill>
                  <a:prstClr val="black"/>
                </a:solidFill>
                <a:latin typeface="Calibri"/>
              </a:rPr>
            </a:br>
            <a:endParaRPr lang="en-US" sz="700" dirty="0">
              <a:solidFill>
                <a:prstClr val="black"/>
              </a:solidFill>
              <a:latin typeface="Calibri"/>
            </a:endParaRP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Workforce development   systems</a:t>
            </a:r>
            <a:br>
              <a:rPr lang="en-US" sz="1600" dirty="0">
                <a:solidFill>
                  <a:prstClr val="black"/>
                </a:solidFill>
                <a:latin typeface="Calibri"/>
              </a:rPr>
            </a:b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defTabSz="914377">
              <a:spcAft>
                <a:spcPts val="12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Quality &amp; outcome monitoring       systems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Media </a:t>
            </a:r>
            <a:br>
              <a:rPr lang="en-US" sz="1600" dirty="0">
                <a:solidFill>
                  <a:prstClr val="black"/>
                </a:solidFill>
                <a:latin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</a:rPr>
              <a:t>&amp; networking 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766" y="2478159"/>
            <a:ext cx="1957807" cy="3499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1800"/>
              </a:spcAft>
              <a:defRPr/>
            </a:pPr>
            <a:r>
              <a:rPr lang="en-US" sz="1467" b="1" dirty="0">
                <a:solidFill>
                  <a:prstClr val="black"/>
                </a:solidFill>
                <a:latin typeface="Calibri"/>
              </a:rPr>
              <a:t>Service agency leadership &amp; staff</a:t>
            </a:r>
          </a:p>
          <a:p>
            <a:pPr defTabSz="914377">
              <a:spcAft>
                <a:spcPts val="1800"/>
              </a:spcAft>
              <a:defRPr/>
            </a:pPr>
            <a:r>
              <a:rPr lang="en-US" sz="1467" b="1" dirty="0">
                <a:solidFill>
                  <a:prstClr val="black"/>
                </a:solidFill>
                <a:latin typeface="Calibri"/>
              </a:rPr>
              <a:t>State/local funders &amp; p</a:t>
            </a:r>
            <a:r>
              <a:rPr lang="en-US" sz="1467" b="1" dirty="0" err="1">
                <a:solidFill>
                  <a:prstClr val="black"/>
                </a:solidFill>
                <a:latin typeface="Calibri"/>
              </a:rPr>
              <a:t>olicymakers</a:t>
            </a:r>
            <a:endParaRPr lang="en-US" sz="1467" b="1" dirty="0">
              <a:solidFill>
                <a:prstClr val="black"/>
              </a:solidFill>
              <a:latin typeface="Calibri"/>
            </a:endParaRPr>
          </a:p>
          <a:p>
            <a:pPr defTabSz="914377">
              <a:spcAft>
                <a:spcPts val="1800"/>
              </a:spcAft>
              <a:defRPr/>
            </a:pPr>
            <a:r>
              <a:rPr lang="en-US" sz="1467" b="1" dirty="0">
                <a:solidFill>
                  <a:prstClr val="black"/>
                </a:solidFill>
                <a:latin typeface="Calibri"/>
              </a:rPr>
              <a:t>Intervention purveyors &amp; Intermediary partners</a:t>
            </a:r>
          </a:p>
          <a:p>
            <a:pPr defTabSz="914377">
              <a:spcAft>
                <a:spcPts val="1800"/>
              </a:spcAft>
              <a:defRPr/>
            </a:pPr>
            <a:r>
              <a:rPr lang="en-US" sz="1467" b="1" dirty="0">
                <a:solidFill>
                  <a:prstClr val="black"/>
                </a:solidFill>
                <a:latin typeface="Calibri"/>
              </a:rPr>
              <a:t>Families &amp; community members</a:t>
            </a:r>
          </a:p>
          <a:p>
            <a:pPr defTabSz="914377">
              <a:spcAft>
                <a:spcPts val="1800"/>
              </a:spcAft>
              <a:defRPr/>
            </a:pPr>
            <a:r>
              <a:rPr lang="en-US" sz="1467" b="1" dirty="0">
                <a:solidFill>
                  <a:prstClr val="black"/>
                </a:solidFill>
                <a:latin typeface="Calibri"/>
              </a:rPr>
              <a:t>Intervention developers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03029" y="2519389"/>
            <a:ext cx="2008140" cy="365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Leading &amp; supporting implementation</a:t>
            </a:r>
            <a:br>
              <a:rPr lang="en-US" sz="1600" dirty="0">
                <a:solidFill>
                  <a:prstClr val="black"/>
                </a:solidFill>
                <a:latin typeface="Calibri"/>
              </a:rPr>
            </a:b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377">
              <a:spcAft>
                <a:spcPts val="1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Developing confident </a:t>
            </a:r>
            <a:br>
              <a:rPr lang="en-US" sz="1600" dirty="0">
                <a:solidFill>
                  <a:prstClr val="black"/>
                </a:solidFill>
                <a:latin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</a:rPr>
              <a:t>&amp; competent practitioners</a:t>
            </a:r>
            <a:endParaRPr lang="en-US" sz="700" dirty="0">
              <a:solidFill>
                <a:prstClr val="black"/>
              </a:solidFill>
              <a:latin typeface="Calibri"/>
            </a:endParaRP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Gathering, analyzing, </a:t>
            </a:r>
            <a:br>
              <a:rPr lang="en-US" sz="1600" dirty="0">
                <a:solidFill>
                  <a:prstClr val="black"/>
                </a:solidFill>
                <a:latin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</a:rPr>
              <a:t>&amp; reporting data</a:t>
            </a:r>
            <a:endParaRPr lang="en-US" sz="133" dirty="0">
              <a:solidFill>
                <a:prstClr val="black"/>
              </a:solidFill>
              <a:latin typeface="Calibri"/>
            </a:endParaRPr>
          </a:p>
          <a:p>
            <a:pPr defTabSz="914377">
              <a:spcAft>
                <a:spcPts val="1600"/>
              </a:spcAft>
              <a:defRPr/>
            </a:pPr>
            <a:r>
              <a:rPr lang="en-US" sz="1533" dirty="0">
                <a:solidFill>
                  <a:prstClr val="black"/>
                </a:solidFill>
                <a:latin typeface="Calibri"/>
              </a:rPr>
              <a:t>System-wide learning </a:t>
            </a:r>
            <a:br>
              <a:rPr lang="en-US" sz="1533" dirty="0">
                <a:solidFill>
                  <a:prstClr val="black"/>
                </a:solidFill>
                <a:latin typeface="Calibri"/>
              </a:rPr>
            </a:br>
            <a:r>
              <a:rPr lang="en-US" sz="1533" dirty="0">
                <a:solidFill>
                  <a:prstClr val="black"/>
                </a:solidFill>
                <a:latin typeface="Calibri"/>
              </a:rPr>
              <a:t>&amp; improvement</a:t>
            </a:r>
          </a:p>
          <a:p>
            <a:pPr defTabSz="914377">
              <a:spcAft>
                <a:spcPts val="8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Mobilizing knowledge </a:t>
            </a:r>
            <a:br>
              <a:rPr lang="en-US" sz="1600" dirty="0">
                <a:solidFill>
                  <a:prstClr val="black"/>
                </a:solidFill>
                <a:latin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</a:rPr>
              <a:t>&amp; behavior change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95363" y="2527084"/>
            <a:ext cx="20640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Accessibility</a:t>
            </a: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System alignment</a:t>
            </a: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Feasibility</a:t>
            </a: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Appropriateness</a:t>
            </a: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Fidelity</a:t>
            </a:r>
          </a:p>
          <a:p>
            <a:pPr marL="298443" lvl="1" indent="-120648" defTabSz="914377">
              <a:buFontTx/>
              <a:buChar char="-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Adherence</a:t>
            </a:r>
          </a:p>
          <a:p>
            <a:pPr marL="298443" lvl="1" indent="-120648" defTabSz="914377">
              <a:buFontTx/>
              <a:buChar char="-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Quality</a:t>
            </a:r>
          </a:p>
          <a:p>
            <a:pPr marL="298443" lvl="1" indent="-120648" defTabSz="914377">
              <a:buFontTx/>
              <a:buChar char="-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Caregiver engagement</a:t>
            </a:r>
          </a:p>
          <a:p>
            <a:pPr marL="298443" lvl="1" indent="-120648" defTabSz="914377">
              <a:buFontTx/>
              <a:buChar char="-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Dosage</a:t>
            </a: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Acceptability</a:t>
            </a: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Reach</a:t>
            </a: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Cost</a:t>
            </a:r>
          </a:p>
          <a:p>
            <a:pPr defTabSz="914377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Sustainability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683409" y="2531433"/>
            <a:ext cx="206403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180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Increases in indicators related to advantageous child &amp; youth experiences, development</a:t>
            </a:r>
          </a:p>
          <a:p>
            <a:pPr defTabSz="914377">
              <a:spcAft>
                <a:spcPts val="180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Decreases in indicators related to adverse child &amp; youth experiences, development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5176" y="109748"/>
            <a:ext cx="1483109" cy="14831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6640" y="156383"/>
            <a:ext cx="1290411" cy="12904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4905" y="287677"/>
            <a:ext cx="1570841" cy="1195604"/>
            <a:chOff x="331587" y="327067"/>
            <a:chExt cx="1687475" cy="12034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87" y="330344"/>
              <a:ext cx="743462" cy="89016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73" y="330344"/>
              <a:ext cx="743462" cy="8901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600" y="327067"/>
              <a:ext cx="743462" cy="89016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23" y="459510"/>
              <a:ext cx="743462" cy="89016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96" y="448667"/>
              <a:ext cx="743462" cy="89016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41" y="640306"/>
              <a:ext cx="743462" cy="890164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2607753" y="1694607"/>
            <a:ext cx="4367839" cy="79376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Local Implementation &amp; Scale-up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4325931" y="2640646"/>
            <a:ext cx="425215" cy="22599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325931" y="3609439"/>
            <a:ext cx="425215" cy="22599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4318817" y="5798602"/>
            <a:ext cx="425215" cy="22599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1593" y="2078499"/>
            <a:ext cx="1417320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Capacity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00398" y="2071182"/>
            <a:ext cx="1413400" cy="36933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none" rtlCol="0" anchor="ctr">
            <a:spAutoFit/>
          </a:bodyPr>
          <a:lstStyle/>
          <a:p>
            <a:pPr algn="ctr" defTabSz="914377"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Performance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4850305" y="4371158"/>
            <a:ext cx="173035" cy="1251052"/>
          </a:xfrm>
          <a:prstGeom prst="leftBracket">
            <a:avLst/>
          </a:prstGeom>
          <a:ln w="127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4333663" y="4816045"/>
            <a:ext cx="425215" cy="22599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9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847</Words>
  <Application>Microsoft Office PowerPoint</Application>
  <PresentationFormat>Widescreen</PresentationFormat>
  <Paragraphs>105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First, what are we trying to do with this capacity-building? Capacity for what?</vt:lpstr>
      <vt:lpstr>Ultimate Goal:  Communities Will Self-Regulate Capacity and Performance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First, what are we trying to do with this capacity-building? Capacity for what?</dc:title>
  <dc:creator>Montgomery Armstrong, Jenna</dc:creator>
  <cp:lastModifiedBy>Holland, Lindsay</cp:lastModifiedBy>
  <cp:revision>1</cp:revision>
  <dcterms:created xsi:type="dcterms:W3CDTF">2020-12-16T14:30:10Z</dcterms:created>
  <dcterms:modified xsi:type="dcterms:W3CDTF">2024-05-16T17:20:18Z</dcterms:modified>
</cp:coreProperties>
</file>