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86" r:id="rId2"/>
    <p:sldId id="389" r:id="rId3"/>
    <p:sldId id="366" r:id="rId4"/>
    <p:sldId id="364" r:id="rId5"/>
    <p:sldId id="320" r:id="rId6"/>
    <p:sldId id="321" r:id="rId7"/>
    <p:sldId id="356" r:id="rId8"/>
    <p:sldId id="342" r:id="rId9"/>
    <p:sldId id="388" r:id="rId10"/>
    <p:sldId id="387" r:id="rId11"/>
    <p:sldId id="394" r:id="rId12"/>
    <p:sldId id="393" r:id="rId13"/>
    <p:sldId id="392" r:id="rId14"/>
    <p:sldId id="390" r:id="rId15"/>
    <p:sldId id="386" r:id="rId16"/>
    <p:sldId id="391" r:id="rId17"/>
    <p:sldId id="298" r:id="rId1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55772DD4-4220-A841-930F-717988BE6260}">
          <p14:sldIdLst>
            <p14:sldId id="286"/>
            <p14:sldId id="389"/>
            <p14:sldId id="366"/>
            <p14:sldId id="364"/>
            <p14:sldId id="320"/>
            <p14:sldId id="321"/>
            <p14:sldId id="356"/>
            <p14:sldId id="342"/>
            <p14:sldId id="388"/>
            <p14:sldId id="387"/>
            <p14:sldId id="394"/>
            <p14:sldId id="393"/>
            <p14:sldId id="392"/>
            <p14:sldId id="390"/>
            <p14:sldId id="386"/>
            <p14:sldId id="391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00"/>
    <a:srgbClr val="D0DEEF"/>
    <a:srgbClr val="9450AD"/>
    <a:srgbClr val="4CB24B"/>
    <a:srgbClr val="A95C00"/>
    <a:srgbClr val="F98F00"/>
    <a:srgbClr val="B4D856"/>
    <a:srgbClr val="00000C"/>
    <a:srgbClr val="EEEFEF"/>
    <a:srgbClr val="C0D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1"/>
    <p:restoredTop sz="74463" autoAdjust="0"/>
  </p:normalViewPr>
  <p:slideViewPr>
    <p:cSldViewPr snapToGrid="0" snapToObjects="1">
      <p:cViewPr varScale="1">
        <p:scale>
          <a:sx n="85" d="100"/>
          <a:sy n="85" d="100"/>
        </p:scale>
        <p:origin x="183" y="45"/>
      </p:cViewPr>
      <p:guideLst>
        <p:guide orient="horz" pos="552"/>
        <p:guide pos="3840"/>
        <p:guide orient="horz" pos="2260"/>
      </p:guideLst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ggiesullivan\Desktop\demographic%20pie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DF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C1-2340-A891-26F4E7E5F9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6C1-2340-A891-26F4E7E5F9EA}"/>
              </c:ext>
            </c:extLst>
          </c:dPt>
          <c:dPt>
            <c:idx val="2"/>
            <c:bubble3D val="0"/>
            <c:spPr>
              <a:solidFill>
                <a:srgbClr val="D0DE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C1-2340-A891-26F4E7E5F9EA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C1-2340-A891-26F4E7E5F9EA}"/>
              </c:ext>
            </c:extLst>
          </c:dPt>
          <c:dLbls>
            <c:dLbl>
              <c:idx val="0"/>
              <c:layout>
                <c:manualLayout>
                  <c:x val="0.13226549106963714"/>
                  <c:y val="-0.267554992541672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000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00000C"/>
                        </a:solidFill>
                      </a:rPr>
                      <a:t>41% Complete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04014673810085"/>
                      <c:h val="0.2065396926865011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6C1-2340-A891-26F4E7E5F9EA}"/>
                </c:ext>
              </c:extLst>
            </c:dLbl>
            <c:dLbl>
              <c:idx val="1"/>
              <c:layout>
                <c:manualLayout>
                  <c:x val="0.21240017007240108"/>
                  <c:y val="9.97392639604601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000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00000C"/>
                        </a:solidFill>
                      </a:rPr>
                      <a:t>8%</a:t>
                    </a:r>
                    <a:r>
                      <a:rPr lang="en-US" sz="2000" b="1" baseline="0" dirty="0">
                        <a:solidFill>
                          <a:srgbClr val="00000C"/>
                        </a:solidFill>
                      </a:rPr>
                      <a:t> </a:t>
                    </a:r>
                  </a:p>
                  <a:p>
                    <a:pPr>
                      <a:defRPr sz="2000" b="1">
                        <a:solidFill>
                          <a:srgbClr val="00000C"/>
                        </a:solidFill>
                      </a:defRPr>
                    </a:pPr>
                    <a:r>
                      <a:rPr lang="en-US" sz="2000" b="1" baseline="0" dirty="0">
                        <a:solidFill>
                          <a:srgbClr val="00000C"/>
                        </a:solidFill>
                      </a:rPr>
                      <a:t>Incomplete</a:t>
                    </a:r>
                    <a:endParaRPr lang="en-US" sz="2000" b="1" dirty="0">
                      <a:solidFill>
                        <a:srgbClr val="00000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67390662531866"/>
                      <c:h val="0.181209054307043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36C1-2340-A891-26F4E7E5F9EA}"/>
                </c:ext>
              </c:extLst>
            </c:dLbl>
            <c:dLbl>
              <c:idx val="2"/>
              <c:layout>
                <c:manualLayout>
                  <c:x val="-0.17918138143368267"/>
                  <c:y val="9.16500392799415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000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00000C"/>
                        </a:solidFill>
                      </a:rPr>
                      <a:t>6%</a:t>
                    </a:r>
                    <a:r>
                      <a:rPr lang="en-US" sz="2000" b="1" baseline="0" dirty="0">
                        <a:solidFill>
                          <a:srgbClr val="00000C"/>
                        </a:solidFill>
                      </a:rPr>
                      <a:t> Decline</a:t>
                    </a:r>
                    <a:endParaRPr lang="en-US" sz="2000" b="1" dirty="0">
                      <a:solidFill>
                        <a:srgbClr val="00000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6C1-2340-A891-26F4E7E5F9EA}"/>
                </c:ext>
              </c:extLst>
            </c:dLbl>
            <c:dLbl>
              <c:idx val="3"/>
              <c:layout>
                <c:manualLayout>
                  <c:x val="-0.17076108301888437"/>
                  <c:y val="-0.180480923112287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00000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>
                        <a:solidFill>
                          <a:srgbClr val="00000C"/>
                        </a:solidFill>
                      </a:rPr>
                      <a:t>41% </a:t>
                    </a:r>
                  </a:p>
                  <a:p>
                    <a:pPr>
                      <a:defRPr sz="2000" b="1">
                        <a:solidFill>
                          <a:srgbClr val="00000C"/>
                        </a:solidFill>
                      </a:defRPr>
                    </a:pPr>
                    <a:r>
                      <a:rPr lang="en-US" sz="2000" b="1" dirty="0">
                        <a:solidFill>
                          <a:srgbClr val="00000C"/>
                        </a:solidFill>
                      </a:rPr>
                      <a:t>No Response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0000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89206854621588"/>
                      <c:h val="0.29576686637813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6C1-2340-A891-26F4E7E5F9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000C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Completed</c:v>
                </c:pt>
                <c:pt idx="1">
                  <c:v>Incomplete</c:v>
                </c:pt>
                <c:pt idx="2">
                  <c:v>Decline</c:v>
                </c:pt>
                <c:pt idx="3">
                  <c:v>No response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40.9</c:v>
                </c:pt>
                <c:pt idx="1">
                  <c:v>7.9</c:v>
                </c:pt>
                <c:pt idx="2">
                  <c:v>6.1</c:v>
                </c:pt>
                <c:pt idx="3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1-2340-A891-26F4E7E5F9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Sheet1!$A$30:$A$37</c:f>
              <c:numCache>
                <c:formatCode>General</c:formatCode>
                <c:ptCount val="8"/>
                <c:pt idx="0">
                  <c:v>19</c:v>
                </c:pt>
                <c:pt idx="1">
                  <c:v>19</c:v>
                </c:pt>
                <c:pt idx="2">
                  <c:v>18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9-864A-8434-8B411384D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362862816"/>
        <c:axId val="362864496"/>
      </c:barChart>
      <c:catAx>
        <c:axId val="362862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2864496"/>
        <c:crosses val="autoZero"/>
        <c:auto val="1"/>
        <c:lblAlgn val="ctr"/>
        <c:lblOffset val="100"/>
        <c:noMultiLvlLbl val="0"/>
      </c:catAx>
      <c:valAx>
        <c:axId val="36286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8628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20F0D-5FE5-464F-A295-29E2FCB81B6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49C5FE-E7E7-474A-A349-D919700ADA43}">
      <dgm:prSet/>
      <dgm:spPr/>
      <dgm:t>
        <a:bodyPr/>
        <a:lstStyle/>
        <a:p>
          <a:r>
            <a:rPr lang="en-US" dirty="0"/>
            <a:t>1 </a:t>
          </a:r>
        </a:p>
      </dgm:t>
    </dgm:pt>
    <dgm:pt modelId="{E9EF7EAE-282D-4DF1-A3AD-8325E0E15552}" type="parTrans" cxnId="{21E19529-A501-4A26-950C-9CFD6C68E85A}">
      <dgm:prSet/>
      <dgm:spPr/>
      <dgm:t>
        <a:bodyPr/>
        <a:lstStyle/>
        <a:p>
          <a:endParaRPr lang="en-US"/>
        </a:p>
      </dgm:t>
    </dgm:pt>
    <dgm:pt modelId="{F10FA8F6-0F08-4FB2-B1D4-B2A3F2C271D1}" type="sibTrans" cxnId="{21E19529-A501-4A26-950C-9CFD6C68E85A}">
      <dgm:prSet/>
      <dgm:spPr/>
      <dgm:t>
        <a:bodyPr/>
        <a:lstStyle/>
        <a:p>
          <a:endParaRPr lang="en-US"/>
        </a:p>
      </dgm:t>
    </dgm:pt>
    <dgm:pt modelId="{68820305-9288-4D16-BD04-BBB3204561DD}">
      <dgm:prSet custT="1"/>
      <dgm:spPr/>
      <dgm:t>
        <a:bodyPr/>
        <a:lstStyle/>
        <a:p>
          <a:r>
            <a:rPr lang="en-US" sz="2400" b="1" dirty="0"/>
            <a:t>Identify and map </a:t>
          </a:r>
          <a:r>
            <a:rPr lang="en-US" sz="2400" dirty="0"/>
            <a:t>the Triple P social network</a:t>
          </a:r>
        </a:p>
      </dgm:t>
    </dgm:pt>
    <dgm:pt modelId="{7D336A7E-AF87-45C7-96E7-EF6E10E0FF16}" type="parTrans" cxnId="{E22A17BB-F5E8-434D-A69D-A3DDF0578F01}">
      <dgm:prSet/>
      <dgm:spPr/>
      <dgm:t>
        <a:bodyPr/>
        <a:lstStyle/>
        <a:p>
          <a:endParaRPr lang="en-US"/>
        </a:p>
      </dgm:t>
    </dgm:pt>
    <dgm:pt modelId="{60CE3587-68C8-4E10-851E-22A73A342A6E}" type="sibTrans" cxnId="{E22A17BB-F5E8-434D-A69D-A3DDF0578F01}">
      <dgm:prSet/>
      <dgm:spPr/>
      <dgm:t>
        <a:bodyPr/>
        <a:lstStyle/>
        <a:p>
          <a:endParaRPr lang="en-US"/>
        </a:p>
      </dgm:t>
    </dgm:pt>
    <dgm:pt modelId="{D7CA856D-E7AC-4456-A589-1B3C16B94381}">
      <dgm:prSet/>
      <dgm:spPr/>
      <dgm:t>
        <a:bodyPr/>
        <a:lstStyle/>
        <a:p>
          <a:r>
            <a:rPr lang="en-US" dirty="0"/>
            <a:t>2</a:t>
          </a:r>
        </a:p>
      </dgm:t>
    </dgm:pt>
    <dgm:pt modelId="{9E444B68-0856-4976-986C-479BF3F3AC0A}" type="parTrans" cxnId="{4BEF1932-0C2F-440C-8E0D-21ADCD58840E}">
      <dgm:prSet/>
      <dgm:spPr/>
      <dgm:t>
        <a:bodyPr/>
        <a:lstStyle/>
        <a:p>
          <a:endParaRPr lang="en-US"/>
        </a:p>
      </dgm:t>
    </dgm:pt>
    <dgm:pt modelId="{CFA4C6C7-9390-45D1-87C4-E71E28483D26}" type="sibTrans" cxnId="{4BEF1932-0C2F-440C-8E0D-21ADCD58840E}">
      <dgm:prSet/>
      <dgm:spPr/>
      <dgm:t>
        <a:bodyPr/>
        <a:lstStyle/>
        <a:p>
          <a:endParaRPr lang="en-US"/>
        </a:p>
      </dgm:t>
    </dgm:pt>
    <dgm:pt modelId="{9AAB4AF0-67DD-488E-94C4-0649CBDA0B94}">
      <dgm:prSet custT="1"/>
      <dgm:spPr/>
      <dgm:t>
        <a:bodyPr/>
        <a:lstStyle/>
        <a:p>
          <a:r>
            <a:rPr lang="en-US" sz="2400" b="1" dirty="0"/>
            <a:t>Measure baseline attitudes, knowledge </a:t>
          </a:r>
          <a:r>
            <a:rPr lang="en-US" sz="2400" dirty="0"/>
            <a:t>and</a:t>
          </a:r>
          <a:r>
            <a:rPr lang="en-US" sz="2400" b="1" dirty="0"/>
            <a:t> behaviors </a:t>
          </a:r>
          <a:r>
            <a:rPr lang="en-US" sz="2400" dirty="0"/>
            <a:t>around Triple P implementation and support </a:t>
          </a:r>
        </a:p>
      </dgm:t>
    </dgm:pt>
    <dgm:pt modelId="{517E6467-F410-4147-AF49-6BF3DDEFE875}" type="parTrans" cxnId="{B74F44BC-41D6-4D39-A8BB-0658A30347B5}">
      <dgm:prSet/>
      <dgm:spPr/>
      <dgm:t>
        <a:bodyPr/>
        <a:lstStyle/>
        <a:p>
          <a:endParaRPr lang="en-US"/>
        </a:p>
      </dgm:t>
    </dgm:pt>
    <dgm:pt modelId="{59A4A344-2927-48E9-885E-3E9DCB8E8075}" type="sibTrans" cxnId="{B74F44BC-41D6-4D39-A8BB-0658A30347B5}">
      <dgm:prSet/>
      <dgm:spPr/>
      <dgm:t>
        <a:bodyPr/>
        <a:lstStyle/>
        <a:p>
          <a:endParaRPr lang="en-US"/>
        </a:p>
      </dgm:t>
    </dgm:pt>
    <dgm:pt modelId="{1534F17F-80FF-4241-B886-65B3F9A4CDE5}">
      <dgm:prSet/>
      <dgm:spPr/>
      <dgm:t>
        <a:bodyPr/>
        <a:lstStyle/>
        <a:p>
          <a:r>
            <a:rPr lang="en-US" dirty="0"/>
            <a:t>3</a:t>
          </a:r>
        </a:p>
      </dgm:t>
    </dgm:pt>
    <dgm:pt modelId="{919C0551-93F8-4512-9429-2931F46101BF}" type="parTrans" cxnId="{53863C7D-207A-4A8A-BF1E-B08592B2C440}">
      <dgm:prSet/>
      <dgm:spPr/>
      <dgm:t>
        <a:bodyPr/>
        <a:lstStyle/>
        <a:p>
          <a:endParaRPr lang="en-US"/>
        </a:p>
      </dgm:t>
    </dgm:pt>
    <dgm:pt modelId="{F33B0045-E3AB-41DC-9DB1-5E8D35D4B06F}" type="sibTrans" cxnId="{53863C7D-207A-4A8A-BF1E-B08592B2C440}">
      <dgm:prSet/>
      <dgm:spPr/>
      <dgm:t>
        <a:bodyPr/>
        <a:lstStyle/>
        <a:p>
          <a:endParaRPr lang="en-US"/>
        </a:p>
      </dgm:t>
    </dgm:pt>
    <dgm:pt modelId="{C81DACB6-1045-41C1-BE70-8DD474643B79}">
      <dgm:prSet custT="1"/>
      <dgm:spPr/>
      <dgm:t>
        <a:bodyPr/>
        <a:lstStyle/>
        <a:p>
          <a:r>
            <a:rPr lang="en-US" sz="2400" dirty="0"/>
            <a:t>Describe network </a:t>
          </a:r>
          <a:r>
            <a:rPr lang="en-US" sz="2400" b="1" dirty="0"/>
            <a:t>communication preferences</a:t>
          </a:r>
        </a:p>
      </dgm:t>
    </dgm:pt>
    <dgm:pt modelId="{2761F446-B796-44B9-9ED5-71407C53332C}" type="parTrans" cxnId="{9A3D82A2-F540-43D5-88EB-BA31BA7BC659}">
      <dgm:prSet/>
      <dgm:spPr/>
      <dgm:t>
        <a:bodyPr/>
        <a:lstStyle/>
        <a:p>
          <a:endParaRPr lang="en-US"/>
        </a:p>
      </dgm:t>
    </dgm:pt>
    <dgm:pt modelId="{9B7BD48B-A7FA-4AAC-AB29-62A659628BED}" type="sibTrans" cxnId="{9A3D82A2-F540-43D5-88EB-BA31BA7BC659}">
      <dgm:prSet/>
      <dgm:spPr/>
      <dgm:t>
        <a:bodyPr/>
        <a:lstStyle/>
        <a:p>
          <a:endParaRPr lang="en-US"/>
        </a:p>
      </dgm:t>
    </dgm:pt>
    <dgm:pt modelId="{E95A9AFD-FBB1-4E2F-9B38-56972B47BAEF}">
      <dgm:prSet/>
      <dgm:spPr/>
      <dgm:t>
        <a:bodyPr/>
        <a:lstStyle/>
        <a:p>
          <a:r>
            <a:rPr lang="en-US" dirty="0"/>
            <a:t>4</a:t>
          </a:r>
        </a:p>
      </dgm:t>
    </dgm:pt>
    <dgm:pt modelId="{80FD53A9-95D9-4DFE-A2B7-176502AB0EF4}" type="parTrans" cxnId="{1CB7A930-9F76-46E6-B25A-D4592C283FE1}">
      <dgm:prSet/>
      <dgm:spPr/>
      <dgm:t>
        <a:bodyPr/>
        <a:lstStyle/>
        <a:p>
          <a:endParaRPr lang="en-US"/>
        </a:p>
      </dgm:t>
    </dgm:pt>
    <dgm:pt modelId="{FF82C499-40F0-4750-B15B-2D7614D6EC3B}" type="sibTrans" cxnId="{1CB7A930-9F76-46E6-B25A-D4592C283FE1}">
      <dgm:prSet/>
      <dgm:spPr/>
      <dgm:t>
        <a:bodyPr/>
        <a:lstStyle/>
        <a:p>
          <a:endParaRPr lang="en-US"/>
        </a:p>
      </dgm:t>
    </dgm:pt>
    <dgm:pt modelId="{C83B42DA-339D-4C2F-9C97-F7C6A2B6848A}">
      <dgm:prSet custT="1"/>
      <dgm:spPr/>
      <dgm:t>
        <a:bodyPr/>
        <a:lstStyle/>
        <a:p>
          <a:r>
            <a:rPr lang="en-US" sz="2400" b="1" dirty="0"/>
            <a:t>Compare </a:t>
          </a:r>
          <a:r>
            <a:rPr lang="en-US" sz="2400" dirty="0"/>
            <a:t>outcomes across two timepoints</a:t>
          </a:r>
        </a:p>
      </dgm:t>
    </dgm:pt>
    <dgm:pt modelId="{C5B9C885-1861-48C8-BE42-B225B94E83C3}" type="parTrans" cxnId="{168C5A81-2C62-45E1-BFCC-DEEAD498D951}">
      <dgm:prSet/>
      <dgm:spPr/>
      <dgm:t>
        <a:bodyPr/>
        <a:lstStyle/>
        <a:p>
          <a:endParaRPr lang="en-US"/>
        </a:p>
      </dgm:t>
    </dgm:pt>
    <dgm:pt modelId="{C8A96BB0-9986-4D88-9A93-44E3B6075F8B}" type="sibTrans" cxnId="{168C5A81-2C62-45E1-BFCC-DEEAD498D951}">
      <dgm:prSet/>
      <dgm:spPr/>
      <dgm:t>
        <a:bodyPr/>
        <a:lstStyle/>
        <a:p>
          <a:endParaRPr lang="en-US"/>
        </a:p>
      </dgm:t>
    </dgm:pt>
    <dgm:pt modelId="{4BA035A6-DA0F-4B10-B1BD-CC752718BD41}">
      <dgm:prSet/>
      <dgm:spPr/>
      <dgm:t>
        <a:bodyPr/>
        <a:lstStyle/>
        <a:p>
          <a:r>
            <a:rPr lang="en-US" dirty="0"/>
            <a:t>5</a:t>
          </a:r>
        </a:p>
      </dgm:t>
    </dgm:pt>
    <dgm:pt modelId="{6E59FC34-2634-42CA-B3FA-849E9B2CF4DB}" type="parTrans" cxnId="{FFA41AEF-CE83-46FF-A797-D0DCEA9180BC}">
      <dgm:prSet/>
      <dgm:spPr/>
      <dgm:t>
        <a:bodyPr/>
        <a:lstStyle/>
        <a:p>
          <a:endParaRPr lang="en-US"/>
        </a:p>
      </dgm:t>
    </dgm:pt>
    <dgm:pt modelId="{A2A2F80B-EE2D-4ED6-AD62-F1386680D3E7}" type="sibTrans" cxnId="{FFA41AEF-CE83-46FF-A797-D0DCEA9180BC}">
      <dgm:prSet/>
      <dgm:spPr/>
      <dgm:t>
        <a:bodyPr/>
        <a:lstStyle/>
        <a:p>
          <a:endParaRPr lang="en-US"/>
        </a:p>
      </dgm:t>
    </dgm:pt>
    <dgm:pt modelId="{DB445DEB-51C1-4B7F-A176-2649D798A99C}">
      <dgm:prSet custT="1"/>
      <dgm:spPr/>
      <dgm:t>
        <a:bodyPr/>
        <a:lstStyle/>
        <a:p>
          <a:r>
            <a:rPr lang="en-US" sz="2400" dirty="0"/>
            <a:t>Brainstorm ways to </a:t>
          </a:r>
          <a:r>
            <a:rPr lang="en-US" sz="2400" b="1" dirty="0"/>
            <a:t>use this data in a meaningful way</a:t>
          </a:r>
        </a:p>
      </dgm:t>
    </dgm:pt>
    <dgm:pt modelId="{B3E3F17F-B829-483F-B848-8B4C6F0EC413}" type="parTrans" cxnId="{CB7EC604-45E0-4966-A656-89022E3B96FA}">
      <dgm:prSet/>
      <dgm:spPr/>
      <dgm:t>
        <a:bodyPr/>
        <a:lstStyle/>
        <a:p>
          <a:endParaRPr lang="en-US"/>
        </a:p>
      </dgm:t>
    </dgm:pt>
    <dgm:pt modelId="{D3CDFB38-42F6-4F05-AC79-A1DF881CCC40}" type="sibTrans" cxnId="{CB7EC604-45E0-4966-A656-89022E3B96FA}">
      <dgm:prSet/>
      <dgm:spPr/>
      <dgm:t>
        <a:bodyPr/>
        <a:lstStyle/>
        <a:p>
          <a:endParaRPr lang="en-US"/>
        </a:p>
      </dgm:t>
    </dgm:pt>
    <dgm:pt modelId="{9BB58B8C-F4FE-3142-9958-108DB8DB14D2}" type="pres">
      <dgm:prSet presAssocID="{F9C20F0D-5FE5-464F-A295-29E2FCB81B65}" presName="Name0" presStyleCnt="0">
        <dgm:presLayoutVars>
          <dgm:dir/>
          <dgm:animLvl val="lvl"/>
          <dgm:resizeHandles val="exact"/>
        </dgm:presLayoutVars>
      </dgm:prSet>
      <dgm:spPr/>
    </dgm:pt>
    <dgm:pt modelId="{ED42E4FB-28EA-2540-A11E-9C97AA354044}" type="pres">
      <dgm:prSet presAssocID="{A049C5FE-E7E7-474A-A349-D919700ADA43}" presName="linNode" presStyleCnt="0"/>
      <dgm:spPr/>
    </dgm:pt>
    <dgm:pt modelId="{7C1BD3DC-F37D-7742-B93D-39E967806927}" type="pres">
      <dgm:prSet presAssocID="{A049C5FE-E7E7-474A-A349-D919700ADA43}" presName="parentText" presStyleLbl="alignNode1" presStyleIdx="0" presStyleCnt="5" custScaleX="51074" custLinFactNeighborX="-6115" custLinFactNeighborY="228">
        <dgm:presLayoutVars>
          <dgm:chMax val="1"/>
          <dgm:bulletEnabled/>
        </dgm:presLayoutVars>
      </dgm:prSet>
      <dgm:spPr/>
    </dgm:pt>
    <dgm:pt modelId="{481EF182-A778-EB4D-9F7E-912B919A828C}" type="pres">
      <dgm:prSet presAssocID="{A049C5FE-E7E7-474A-A349-D919700ADA43}" presName="descendantText" presStyleLbl="alignAccFollowNode1" presStyleIdx="0" presStyleCnt="5" custScaleX="110682">
        <dgm:presLayoutVars>
          <dgm:bulletEnabled/>
        </dgm:presLayoutVars>
      </dgm:prSet>
      <dgm:spPr/>
    </dgm:pt>
    <dgm:pt modelId="{A6A62952-E267-F548-8509-98AE83BA21C9}" type="pres">
      <dgm:prSet presAssocID="{F10FA8F6-0F08-4FB2-B1D4-B2A3F2C271D1}" presName="sp" presStyleCnt="0"/>
      <dgm:spPr/>
    </dgm:pt>
    <dgm:pt modelId="{18E1AD79-ED4B-CC41-8B5D-D6C250C8F4D2}" type="pres">
      <dgm:prSet presAssocID="{D7CA856D-E7AC-4456-A589-1B3C16B94381}" presName="linNode" presStyleCnt="0"/>
      <dgm:spPr/>
    </dgm:pt>
    <dgm:pt modelId="{7C889185-279D-2049-A3FD-9D38D832698D}" type="pres">
      <dgm:prSet presAssocID="{D7CA856D-E7AC-4456-A589-1B3C16B94381}" presName="parentText" presStyleLbl="alignNode1" presStyleIdx="1" presStyleCnt="5" custScaleX="51074" custLinFactNeighborX="-6116" custLinFactNeighborY="228">
        <dgm:presLayoutVars>
          <dgm:chMax val="1"/>
          <dgm:bulletEnabled/>
        </dgm:presLayoutVars>
      </dgm:prSet>
      <dgm:spPr/>
    </dgm:pt>
    <dgm:pt modelId="{4B0F7946-6F7C-C24A-BB1C-6C9A94B2CDC1}" type="pres">
      <dgm:prSet presAssocID="{D7CA856D-E7AC-4456-A589-1B3C16B94381}" presName="descendantText" presStyleLbl="alignAccFollowNode1" presStyleIdx="1" presStyleCnt="5" custScaleX="110682">
        <dgm:presLayoutVars>
          <dgm:bulletEnabled/>
        </dgm:presLayoutVars>
      </dgm:prSet>
      <dgm:spPr/>
    </dgm:pt>
    <dgm:pt modelId="{F6411BF3-E57F-894F-A760-CC410F473597}" type="pres">
      <dgm:prSet presAssocID="{CFA4C6C7-9390-45D1-87C4-E71E28483D26}" presName="sp" presStyleCnt="0"/>
      <dgm:spPr/>
    </dgm:pt>
    <dgm:pt modelId="{5ADF6A04-ECFF-9B46-B24B-BC67A4C683E9}" type="pres">
      <dgm:prSet presAssocID="{1534F17F-80FF-4241-B886-65B3F9A4CDE5}" presName="linNode" presStyleCnt="0"/>
      <dgm:spPr/>
    </dgm:pt>
    <dgm:pt modelId="{7BAA9FFA-E548-8545-A7BD-09795B8E84E3}" type="pres">
      <dgm:prSet presAssocID="{1534F17F-80FF-4241-B886-65B3F9A4CDE5}" presName="parentText" presStyleLbl="alignNode1" presStyleIdx="2" presStyleCnt="5" custScaleX="51074" custLinFactNeighborX="-6115" custLinFactNeighborY="228">
        <dgm:presLayoutVars>
          <dgm:chMax val="1"/>
          <dgm:bulletEnabled/>
        </dgm:presLayoutVars>
      </dgm:prSet>
      <dgm:spPr/>
    </dgm:pt>
    <dgm:pt modelId="{393AFDDC-4C9A-A54C-A800-E9D5F957BBC7}" type="pres">
      <dgm:prSet presAssocID="{1534F17F-80FF-4241-B886-65B3F9A4CDE5}" presName="descendantText" presStyleLbl="alignAccFollowNode1" presStyleIdx="2" presStyleCnt="5" custScaleX="110682">
        <dgm:presLayoutVars>
          <dgm:bulletEnabled/>
        </dgm:presLayoutVars>
      </dgm:prSet>
      <dgm:spPr/>
    </dgm:pt>
    <dgm:pt modelId="{9683EE88-2FFB-FB41-98E4-1BF4782F2366}" type="pres">
      <dgm:prSet presAssocID="{F33B0045-E3AB-41DC-9DB1-5E8D35D4B06F}" presName="sp" presStyleCnt="0"/>
      <dgm:spPr/>
    </dgm:pt>
    <dgm:pt modelId="{DC147637-A377-EB4F-9B62-ECCE6E67D847}" type="pres">
      <dgm:prSet presAssocID="{E95A9AFD-FBB1-4E2F-9B38-56972B47BAEF}" presName="linNode" presStyleCnt="0"/>
      <dgm:spPr/>
    </dgm:pt>
    <dgm:pt modelId="{37E13EC1-C449-FF47-9694-65381F018C23}" type="pres">
      <dgm:prSet presAssocID="{E95A9AFD-FBB1-4E2F-9B38-56972B47BAEF}" presName="parentText" presStyleLbl="alignNode1" presStyleIdx="3" presStyleCnt="5" custScaleX="51074" custLinFactNeighborX="-6115" custLinFactNeighborY="228">
        <dgm:presLayoutVars>
          <dgm:chMax val="1"/>
          <dgm:bulletEnabled/>
        </dgm:presLayoutVars>
      </dgm:prSet>
      <dgm:spPr/>
    </dgm:pt>
    <dgm:pt modelId="{58ECD58D-1472-4C41-A0A0-338F4E319CA2}" type="pres">
      <dgm:prSet presAssocID="{E95A9AFD-FBB1-4E2F-9B38-56972B47BAEF}" presName="descendantText" presStyleLbl="alignAccFollowNode1" presStyleIdx="3" presStyleCnt="5" custScaleX="110682">
        <dgm:presLayoutVars>
          <dgm:bulletEnabled/>
        </dgm:presLayoutVars>
      </dgm:prSet>
      <dgm:spPr/>
    </dgm:pt>
    <dgm:pt modelId="{853B87CE-B6D2-8843-9F45-059761E325D7}" type="pres">
      <dgm:prSet presAssocID="{FF82C499-40F0-4750-B15B-2D7614D6EC3B}" presName="sp" presStyleCnt="0"/>
      <dgm:spPr/>
    </dgm:pt>
    <dgm:pt modelId="{EC7E4B6D-936C-B746-BB29-7672B5FDAB4D}" type="pres">
      <dgm:prSet presAssocID="{4BA035A6-DA0F-4B10-B1BD-CC752718BD41}" presName="linNode" presStyleCnt="0"/>
      <dgm:spPr/>
    </dgm:pt>
    <dgm:pt modelId="{28671094-DF53-9E41-A5A0-BF107F554CD0}" type="pres">
      <dgm:prSet presAssocID="{4BA035A6-DA0F-4B10-B1BD-CC752718BD41}" presName="parentText" presStyleLbl="alignNode1" presStyleIdx="4" presStyleCnt="5" custScaleX="51074" custLinFactNeighborX="-6115" custLinFactNeighborY="228">
        <dgm:presLayoutVars>
          <dgm:chMax val="1"/>
          <dgm:bulletEnabled/>
        </dgm:presLayoutVars>
      </dgm:prSet>
      <dgm:spPr/>
    </dgm:pt>
    <dgm:pt modelId="{3F3DCD15-8097-9641-833E-A2241A4C2B37}" type="pres">
      <dgm:prSet presAssocID="{4BA035A6-DA0F-4B10-B1BD-CC752718BD41}" presName="descendantText" presStyleLbl="alignAccFollowNode1" presStyleIdx="4" presStyleCnt="5" custScaleX="110682">
        <dgm:presLayoutVars>
          <dgm:bulletEnabled/>
        </dgm:presLayoutVars>
      </dgm:prSet>
      <dgm:spPr/>
    </dgm:pt>
  </dgm:ptLst>
  <dgm:cxnLst>
    <dgm:cxn modelId="{CB7EC604-45E0-4966-A656-89022E3B96FA}" srcId="{4BA035A6-DA0F-4B10-B1BD-CC752718BD41}" destId="{DB445DEB-51C1-4B7F-A176-2649D798A99C}" srcOrd="0" destOrd="0" parTransId="{B3E3F17F-B829-483F-B848-8B4C6F0EC413}" sibTransId="{D3CDFB38-42F6-4F05-AC79-A1DF881CCC40}"/>
    <dgm:cxn modelId="{2C52EB1C-5E94-514B-80DF-5B4C60B9435F}" type="presOf" srcId="{DB445DEB-51C1-4B7F-A176-2649D798A99C}" destId="{3F3DCD15-8097-9641-833E-A2241A4C2B37}" srcOrd="0" destOrd="0" presId="urn:microsoft.com/office/officeart/2016/7/layout/VerticalSolidActionList"/>
    <dgm:cxn modelId="{10B47C26-DF8F-D745-A74E-2FDFF294B682}" type="presOf" srcId="{E95A9AFD-FBB1-4E2F-9B38-56972B47BAEF}" destId="{37E13EC1-C449-FF47-9694-65381F018C23}" srcOrd="0" destOrd="0" presId="urn:microsoft.com/office/officeart/2016/7/layout/VerticalSolidActionList"/>
    <dgm:cxn modelId="{21E19529-A501-4A26-950C-9CFD6C68E85A}" srcId="{F9C20F0D-5FE5-464F-A295-29E2FCB81B65}" destId="{A049C5FE-E7E7-474A-A349-D919700ADA43}" srcOrd="0" destOrd="0" parTransId="{E9EF7EAE-282D-4DF1-A3AD-8325E0E15552}" sibTransId="{F10FA8F6-0F08-4FB2-B1D4-B2A3F2C271D1}"/>
    <dgm:cxn modelId="{37E6612E-9E24-B241-8383-C33434B1CF76}" type="presOf" srcId="{68820305-9288-4D16-BD04-BBB3204561DD}" destId="{481EF182-A778-EB4D-9F7E-912B919A828C}" srcOrd="0" destOrd="0" presId="urn:microsoft.com/office/officeart/2016/7/layout/VerticalSolidActionList"/>
    <dgm:cxn modelId="{1CB7A930-9F76-46E6-B25A-D4592C283FE1}" srcId="{F9C20F0D-5FE5-464F-A295-29E2FCB81B65}" destId="{E95A9AFD-FBB1-4E2F-9B38-56972B47BAEF}" srcOrd="3" destOrd="0" parTransId="{80FD53A9-95D9-4DFE-A2B7-176502AB0EF4}" sibTransId="{FF82C499-40F0-4750-B15B-2D7614D6EC3B}"/>
    <dgm:cxn modelId="{4BEF1932-0C2F-440C-8E0D-21ADCD58840E}" srcId="{F9C20F0D-5FE5-464F-A295-29E2FCB81B65}" destId="{D7CA856D-E7AC-4456-A589-1B3C16B94381}" srcOrd="1" destOrd="0" parTransId="{9E444B68-0856-4976-986C-479BF3F3AC0A}" sibTransId="{CFA4C6C7-9390-45D1-87C4-E71E28483D26}"/>
    <dgm:cxn modelId="{B0C1A337-8C67-4D4A-B59D-F6D63F38E571}" type="presOf" srcId="{C83B42DA-339D-4C2F-9C97-F7C6A2B6848A}" destId="{58ECD58D-1472-4C41-A0A0-338F4E319CA2}" srcOrd="0" destOrd="0" presId="urn:microsoft.com/office/officeart/2016/7/layout/VerticalSolidActionList"/>
    <dgm:cxn modelId="{E901636D-74FE-574D-B473-894065FD123F}" type="presOf" srcId="{9AAB4AF0-67DD-488E-94C4-0649CBDA0B94}" destId="{4B0F7946-6F7C-C24A-BB1C-6C9A94B2CDC1}" srcOrd="0" destOrd="0" presId="urn:microsoft.com/office/officeart/2016/7/layout/VerticalSolidActionList"/>
    <dgm:cxn modelId="{59506076-87E4-D249-B908-E86BA82C0B6A}" type="presOf" srcId="{C81DACB6-1045-41C1-BE70-8DD474643B79}" destId="{393AFDDC-4C9A-A54C-A800-E9D5F957BBC7}" srcOrd="0" destOrd="0" presId="urn:microsoft.com/office/officeart/2016/7/layout/VerticalSolidActionList"/>
    <dgm:cxn modelId="{53863C7D-207A-4A8A-BF1E-B08592B2C440}" srcId="{F9C20F0D-5FE5-464F-A295-29E2FCB81B65}" destId="{1534F17F-80FF-4241-B886-65B3F9A4CDE5}" srcOrd="2" destOrd="0" parTransId="{919C0551-93F8-4512-9429-2931F46101BF}" sibTransId="{F33B0045-E3AB-41DC-9DB1-5E8D35D4B06F}"/>
    <dgm:cxn modelId="{168C5A81-2C62-45E1-BFCC-DEEAD498D951}" srcId="{E95A9AFD-FBB1-4E2F-9B38-56972B47BAEF}" destId="{C83B42DA-339D-4C2F-9C97-F7C6A2B6848A}" srcOrd="0" destOrd="0" parTransId="{C5B9C885-1861-48C8-BE42-B225B94E83C3}" sibTransId="{C8A96BB0-9986-4D88-9A93-44E3B6075F8B}"/>
    <dgm:cxn modelId="{9A3D82A2-F540-43D5-88EB-BA31BA7BC659}" srcId="{1534F17F-80FF-4241-B886-65B3F9A4CDE5}" destId="{C81DACB6-1045-41C1-BE70-8DD474643B79}" srcOrd="0" destOrd="0" parTransId="{2761F446-B796-44B9-9ED5-71407C53332C}" sibTransId="{9B7BD48B-A7FA-4AAC-AB29-62A659628BED}"/>
    <dgm:cxn modelId="{3F3767A4-9EEC-9947-8ACE-0911E823E77A}" type="presOf" srcId="{F9C20F0D-5FE5-464F-A295-29E2FCB81B65}" destId="{9BB58B8C-F4FE-3142-9958-108DB8DB14D2}" srcOrd="0" destOrd="0" presId="urn:microsoft.com/office/officeart/2016/7/layout/VerticalSolidActionList"/>
    <dgm:cxn modelId="{3E4E98AC-4399-9547-B60C-FA9B52E1A05B}" type="presOf" srcId="{4BA035A6-DA0F-4B10-B1BD-CC752718BD41}" destId="{28671094-DF53-9E41-A5A0-BF107F554CD0}" srcOrd="0" destOrd="0" presId="urn:microsoft.com/office/officeart/2016/7/layout/VerticalSolidActionList"/>
    <dgm:cxn modelId="{E22A17BB-F5E8-434D-A69D-A3DDF0578F01}" srcId="{A049C5FE-E7E7-474A-A349-D919700ADA43}" destId="{68820305-9288-4D16-BD04-BBB3204561DD}" srcOrd="0" destOrd="0" parTransId="{7D336A7E-AF87-45C7-96E7-EF6E10E0FF16}" sibTransId="{60CE3587-68C8-4E10-851E-22A73A342A6E}"/>
    <dgm:cxn modelId="{B74F44BC-41D6-4D39-A8BB-0658A30347B5}" srcId="{D7CA856D-E7AC-4456-A589-1B3C16B94381}" destId="{9AAB4AF0-67DD-488E-94C4-0649CBDA0B94}" srcOrd="0" destOrd="0" parTransId="{517E6467-F410-4147-AF49-6BF3DDEFE875}" sibTransId="{59A4A344-2927-48E9-885E-3E9DCB8E8075}"/>
    <dgm:cxn modelId="{DACBCABE-D8BC-614C-9146-310B737CC11C}" type="presOf" srcId="{D7CA856D-E7AC-4456-A589-1B3C16B94381}" destId="{7C889185-279D-2049-A3FD-9D38D832698D}" srcOrd="0" destOrd="0" presId="urn:microsoft.com/office/officeart/2016/7/layout/VerticalSolidActionList"/>
    <dgm:cxn modelId="{981F93DC-D9FD-8C4E-87A9-D4DDB848FB3B}" type="presOf" srcId="{A049C5FE-E7E7-474A-A349-D919700ADA43}" destId="{7C1BD3DC-F37D-7742-B93D-39E967806927}" srcOrd="0" destOrd="0" presId="urn:microsoft.com/office/officeart/2016/7/layout/VerticalSolidActionList"/>
    <dgm:cxn modelId="{FFA41AEF-CE83-46FF-A797-D0DCEA9180BC}" srcId="{F9C20F0D-5FE5-464F-A295-29E2FCB81B65}" destId="{4BA035A6-DA0F-4B10-B1BD-CC752718BD41}" srcOrd="4" destOrd="0" parTransId="{6E59FC34-2634-42CA-B3FA-849E9B2CF4DB}" sibTransId="{A2A2F80B-EE2D-4ED6-AD62-F1386680D3E7}"/>
    <dgm:cxn modelId="{5B540DF4-F21F-3F44-8176-728508F54D2A}" type="presOf" srcId="{1534F17F-80FF-4241-B886-65B3F9A4CDE5}" destId="{7BAA9FFA-E548-8545-A7BD-09795B8E84E3}" srcOrd="0" destOrd="0" presId="urn:microsoft.com/office/officeart/2016/7/layout/VerticalSolidActionList"/>
    <dgm:cxn modelId="{081B2A5F-1D03-EC42-AD51-C4EB40141FA6}" type="presParOf" srcId="{9BB58B8C-F4FE-3142-9958-108DB8DB14D2}" destId="{ED42E4FB-28EA-2540-A11E-9C97AA354044}" srcOrd="0" destOrd="0" presId="urn:microsoft.com/office/officeart/2016/7/layout/VerticalSolidActionList"/>
    <dgm:cxn modelId="{52EBF206-9079-8F4A-A579-5D4E034E95E5}" type="presParOf" srcId="{ED42E4FB-28EA-2540-A11E-9C97AA354044}" destId="{7C1BD3DC-F37D-7742-B93D-39E967806927}" srcOrd="0" destOrd="0" presId="urn:microsoft.com/office/officeart/2016/7/layout/VerticalSolidActionList"/>
    <dgm:cxn modelId="{3BF717F7-4A56-4048-BA95-ABCC52BB2B7C}" type="presParOf" srcId="{ED42E4FB-28EA-2540-A11E-9C97AA354044}" destId="{481EF182-A778-EB4D-9F7E-912B919A828C}" srcOrd="1" destOrd="0" presId="urn:microsoft.com/office/officeart/2016/7/layout/VerticalSolidActionList"/>
    <dgm:cxn modelId="{CBEBD8EF-F7D4-5F4D-94DE-848EBBCD1CD0}" type="presParOf" srcId="{9BB58B8C-F4FE-3142-9958-108DB8DB14D2}" destId="{A6A62952-E267-F548-8509-98AE83BA21C9}" srcOrd="1" destOrd="0" presId="urn:microsoft.com/office/officeart/2016/7/layout/VerticalSolidActionList"/>
    <dgm:cxn modelId="{FAFCB177-3173-204A-9DCE-B139B960C948}" type="presParOf" srcId="{9BB58B8C-F4FE-3142-9958-108DB8DB14D2}" destId="{18E1AD79-ED4B-CC41-8B5D-D6C250C8F4D2}" srcOrd="2" destOrd="0" presId="urn:microsoft.com/office/officeart/2016/7/layout/VerticalSolidActionList"/>
    <dgm:cxn modelId="{BA383567-9654-F049-AA39-5223C20031C9}" type="presParOf" srcId="{18E1AD79-ED4B-CC41-8B5D-D6C250C8F4D2}" destId="{7C889185-279D-2049-A3FD-9D38D832698D}" srcOrd="0" destOrd="0" presId="urn:microsoft.com/office/officeart/2016/7/layout/VerticalSolidActionList"/>
    <dgm:cxn modelId="{8B66A9C7-84DE-F44E-8B5B-11C396CAA1B7}" type="presParOf" srcId="{18E1AD79-ED4B-CC41-8B5D-D6C250C8F4D2}" destId="{4B0F7946-6F7C-C24A-BB1C-6C9A94B2CDC1}" srcOrd="1" destOrd="0" presId="urn:microsoft.com/office/officeart/2016/7/layout/VerticalSolidActionList"/>
    <dgm:cxn modelId="{4A3C62AE-8C1D-4F4E-96FC-AFD419ABE757}" type="presParOf" srcId="{9BB58B8C-F4FE-3142-9958-108DB8DB14D2}" destId="{F6411BF3-E57F-894F-A760-CC410F473597}" srcOrd="3" destOrd="0" presId="urn:microsoft.com/office/officeart/2016/7/layout/VerticalSolidActionList"/>
    <dgm:cxn modelId="{608BC44E-28E3-DF4A-AE34-DACFFB7FB2C5}" type="presParOf" srcId="{9BB58B8C-F4FE-3142-9958-108DB8DB14D2}" destId="{5ADF6A04-ECFF-9B46-B24B-BC67A4C683E9}" srcOrd="4" destOrd="0" presId="urn:microsoft.com/office/officeart/2016/7/layout/VerticalSolidActionList"/>
    <dgm:cxn modelId="{D09FCCBE-9EE4-F24A-9FB8-FA1DBC5CC64F}" type="presParOf" srcId="{5ADF6A04-ECFF-9B46-B24B-BC67A4C683E9}" destId="{7BAA9FFA-E548-8545-A7BD-09795B8E84E3}" srcOrd="0" destOrd="0" presId="urn:microsoft.com/office/officeart/2016/7/layout/VerticalSolidActionList"/>
    <dgm:cxn modelId="{222DE54D-D9A6-2B45-A290-A06ADB6D374C}" type="presParOf" srcId="{5ADF6A04-ECFF-9B46-B24B-BC67A4C683E9}" destId="{393AFDDC-4C9A-A54C-A800-E9D5F957BBC7}" srcOrd="1" destOrd="0" presId="urn:microsoft.com/office/officeart/2016/7/layout/VerticalSolidActionList"/>
    <dgm:cxn modelId="{E1F3D937-7463-D047-A7E3-4DA90B2102CD}" type="presParOf" srcId="{9BB58B8C-F4FE-3142-9958-108DB8DB14D2}" destId="{9683EE88-2FFB-FB41-98E4-1BF4782F2366}" srcOrd="5" destOrd="0" presId="urn:microsoft.com/office/officeart/2016/7/layout/VerticalSolidActionList"/>
    <dgm:cxn modelId="{6E059762-A1CA-9F4A-B769-596EC941C5D4}" type="presParOf" srcId="{9BB58B8C-F4FE-3142-9958-108DB8DB14D2}" destId="{DC147637-A377-EB4F-9B62-ECCE6E67D847}" srcOrd="6" destOrd="0" presId="urn:microsoft.com/office/officeart/2016/7/layout/VerticalSolidActionList"/>
    <dgm:cxn modelId="{835CD497-D93A-1A44-A180-4B2445FCDE6F}" type="presParOf" srcId="{DC147637-A377-EB4F-9B62-ECCE6E67D847}" destId="{37E13EC1-C449-FF47-9694-65381F018C23}" srcOrd="0" destOrd="0" presId="urn:microsoft.com/office/officeart/2016/7/layout/VerticalSolidActionList"/>
    <dgm:cxn modelId="{D46FEA1D-8446-3E46-A04D-AC2435931DAE}" type="presParOf" srcId="{DC147637-A377-EB4F-9B62-ECCE6E67D847}" destId="{58ECD58D-1472-4C41-A0A0-338F4E319CA2}" srcOrd="1" destOrd="0" presId="urn:microsoft.com/office/officeart/2016/7/layout/VerticalSolidActionList"/>
    <dgm:cxn modelId="{51D6B9F7-C219-574C-AA56-876DE80B0A23}" type="presParOf" srcId="{9BB58B8C-F4FE-3142-9958-108DB8DB14D2}" destId="{853B87CE-B6D2-8843-9F45-059761E325D7}" srcOrd="7" destOrd="0" presId="urn:microsoft.com/office/officeart/2016/7/layout/VerticalSolidActionList"/>
    <dgm:cxn modelId="{A0AF4D7B-63A7-0144-ADC6-88CF0378469A}" type="presParOf" srcId="{9BB58B8C-F4FE-3142-9958-108DB8DB14D2}" destId="{EC7E4B6D-936C-B746-BB29-7672B5FDAB4D}" srcOrd="8" destOrd="0" presId="urn:microsoft.com/office/officeart/2016/7/layout/VerticalSolidActionList"/>
    <dgm:cxn modelId="{11C05706-E44A-2741-A92B-B34FA8F34238}" type="presParOf" srcId="{EC7E4B6D-936C-B746-BB29-7672B5FDAB4D}" destId="{28671094-DF53-9E41-A5A0-BF107F554CD0}" srcOrd="0" destOrd="0" presId="urn:microsoft.com/office/officeart/2016/7/layout/VerticalSolidActionList"/>
    <dgm:cxn modelId="{7C37D9B7-E8E1-A743-AB69-C77C763B0C2A}" type="presParOf" srcId="{EC7E4B6D-936C-B746-BB29-7672B5FDAB4D}" destId="{3F3DCD15-8097-9641-833E-A2241A4C2B37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EF182-A778-EB4D-9F7E-912B919A828C}">
      <dsp:nvSpPr>
        <dsp:cNvPr id="0" name=""/>
        <dsp:cNvSpPr/>
      </dsp:nvSpPr>
      <dsp:spPr>
        <a:xfrm>
          <a:off x="1184311" y="1838"/>
          <a:ext cx="9678763" cy="80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204871" rIns="169671" bIns="2048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Identify and map </a:t>
          </a:r>
          <a:r>
            <a:rPr lang="en-US" sz="2400" kern="1200" dirty="0"/>
            <a:t>the Triple P social network</a:t>
          </a:r>
        </a:p>
      </dsp:txBody>
      <dsp:txXfrm>
        <a:off x="1184311" y="1838"/>
        <a:ext cx="9678763" cy="806578"/>
      </dsp:txXfrm>
    </dsp:sp>
    <dsp:sp modelId="{7C1BD3DC-F37D-7742-B93D-39E967806927}">
      <dsp:nvSpPr>
        <dsp:cNvPr id="0" name=""/>
        <dsp:cNvSpPr/>
      </dsp:nvSpPr>
      <dsp:spPr>
        <a:xfrm>
          <a:off x="0" y="3677"/>
          <a:ext cx="1116561" cy="80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85" tIns="79672" rIns="115685" bIns="796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 </a:t>
          </a:r>
        </a:p>
      </dsp:txBody>
      <dsp:txXfrm>
        <a:off x="0" y="3677"/>
        <a:ext cx="1116561" cy="806578"/>
      </dsp:txXfrm>
    </dsp:sp>
    <dsp:sp modelId="{4B0F7946-6F7C-C24A-BB1C-6C9A94B2CDC1}">
      <dsp:nvSpPr>
        <dsp:cNvPr id="0" name=""/>
        <dsp:cNvSpPr/>
      </dsp:nvSpPr>
      <dsp:spPr>
        <a:xfrm>
          <a:off x="1184311" y="856811"/>
          <a:ext cx="9678763" cy="80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204871" rIns="169671" bIns="2048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Measure baseline attitudes, knowledge </a:t>
          </a:r>
          <a:r>
            <a:rPr lang="en-US" sz="2400" kern="1200" dirty="0"/>
            <a:t>and</a:t>
          </a:r>
          <a:r>
            <a:rPr lang="en-US" sz="2400" b="1" kern="1200" dirty="0"/>
            <a:t> behaviors </a:t>
          </a:r>
          <a:r>
            <a:rPr lang="en-US" sz="2400" kern="1200" dirty="0"/>
            <a:t>around Triple P implementation and support </a:t>
          </a:r>
        </a:p>
      </dsp:txBody>
      <dsp:txXfrm>
        <a:off x="1184311" y="856811"/>
        <a:ext cx="9678763" cy="806578"/>
      </dsp:txXfrm>
    </dsp:sp>
    <dsp:sp modelId="{7C889185-279D-2049-A3FD-9D38D832698D}">
      <dsp:nvSpPr>
        <dsp:cNvPr id="0" name=""/>
        <dsp:cNvSpPr/>
      </dsp:nvSpPr>
      <dsp:spPr>
        <a:xfrm>
          <a:off x="0" y="858650"/>
          <a:ext cx="1116561" cy="80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85" tIns="79672" rIns="115685" bIns="796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2</a:t>
          </a:r>
        </a:p>
      </dsp:txBody>
      <dsp:txXfrm>
        <a:off x="0" y="858650"/>
        <a:ext cx="1116561" cy="806578"/>
      </dsp:txXfrm>
    </dsp:sp>
    <dsp:sp modelId="{393AFDDC-4C9A-A54C-A800-E9D5F957BBC7}">
      <dsp:nvSpPr>
        <dsp:cNvPr id="0" name=""/>
        <dsp:cNvSpPr/>
      </dsp:nvSpPr>
      <dsp:spPr>
        <a:xfrm>
          <a:off x="1184311" y="1711785"/>
          <a:ext cx="9678763" cy="80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204871" rIns="169671" bIns="2048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Describe network </a:t>
          </a:r>
          <a:r>
            <a:rPr lang="en-US" sz="2400" b="1" kern="1200" dirty="0"/>
            <a:t>communication preferences</a:t>
          </a:r>
        </a:p>
      </dsp:txBody>
      <dsp:txXfrm>
        <a:off x="1184311" y="1711785"/>
        <a:ext cx="9678763" cy="806578"/>
      </dsp:txXfrm>
    </dsp:sp>
    <dsp:sp modelId="{7BAA9FFA-E548-8545-A7BD-09795B8E84E3}">
      <dsp:nvSpPr>
        <dsp:cNvPr id="0" name=""/>
        <dsp:cNvSpPr/>
      </dsp:nvSpPr>
      <dsp:spPr>
        <a:xfrm>
          <a:off x="0" y="1713624"/>
          <a:ext cx="1116561" cy="80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85" tIns="79672" rIns="115685" bIns="796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3</a:t>
          </a:r>
        </a:p>
      </dsp:txBody>
      <dsp:txXfrm>
        <a:off x="0" y="1713624"/>
        <a:ext cx="1116561" cy="806578"/>
      </dsp:txXfrm>
    </dsp:sp>
    <dsp:sp modelId="{58ECD58D-1472-4C41-A0A0-338F4E319CA2}">
      <dsp:nvSpPr>
        <dsp:cNvPr id="0" name=""/>
        <dsp:cNvSpPr/>
      </dsp:nvSpPr>
      <dsp:spPr>
        <a:xfrm>
          <a:off x="1184311" y="2566759"/>
          <a:ext cx="9678763" cy="80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204871" rIns="169671" bIns="2048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Compare </a:t>
          </a:r>
          <a:r>
            <a:rPr lang="en-US" sz="2400" kern="1200" dirty="0"/>
            <a:t>outcomes across two timepoints</a:t>
          </a:r>
        </a:p>
      </dsp:txBody>
      <dsp:txXfrm>
        <a:off x="1184311" y="2566759"/>
        <a:ext cx="9678763" cy="806578"/>
      </dsp:txXfrm>
    </dsp:sp>
    <dsp:sp modelId="{37E13EC1-C449-FF47-9694-65381F018C23}">
      <dsp:nvSpPr>
        <dsp:cNvPr id="0" name=""/>
        <dsp:cNvSpPr/>
      </dsp:nvSpPr>
      <dsp:spPr>
        <a:xfrm>
          <a:off x="0" y="2568598"/>
          <a:ext cx="1116561" cy="80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85" tIns="79672" rIns="115685" bIns="796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4</a:t>
          </a:r>
        </a:p>
      </dsp:txBody>
      <dsp:txXfrm>
        <a:off x="0" y="2568598"/>
        <a:ext cx="1116561" cy="806578"/>
      </dsp:txXfrm>
    </dsp:sp>
    <dsp:sp modelId="{3F3DCD15-8097-9641-833E-A2241A4C2B37}">
      <dsp:nvSpPr>
        <dsp:cNvPr id="0" name=""/>
        <dsp:cNvSpPr/>
      </dsp:nvSpPr>
      <dsp:spPr>
        <a:xfrm>
          <a:off x="1184311" y="3421732"/>
          <a:ext cx="9678763" cy="8065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671" tIns="204871" rIns="169671" bIns="2048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Brainstorm ways to </a:t>
          </a:r>
          <a:r>
            <a:rPr lang="en-US" sz="2400" b="1" kern="1200" dirty="0"/>
            <a:t>use this data in a meaningful way</a:t>
          </a:r>
        </a:p>
      </dsp:txBody>
      <dsp:txXfrm>
        <a:off x="1184311" y="3421732"/>
        <a:ext cx="9678763" cy="806578"/>
      </dsp:txXfrm>
    </dsp:sp>
    <dsp:sp modelId="{28671094-DF53-9E41-A5A0-BF107F554CD0}">
      <dsp:nvSpPr>
        <dsp:cNvPr id="0" name=""/>
        <dsp:cNvSpPr/>
      </dsp:nvSpPr>
      <dsp:spPr>
        <a:xfrm>
          <a:off x="0" y="3423571"/>
          <a:ext cx="1116561" cy="8065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685" tIns="79672" rIns="115685" bIns="7967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5</a:t>
          </a:r>
        </a:p>
      </dsp:txBody>
      <dsp:txXfrm>
        <a:off x="0" y="3423571"/>
        <a:ext cx="1116561" cy="806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0.16577</cdr:x>
      <cdr:y>0.2703</cdr:y>
    </cdr:from>
    <cdr:to>
      <cdr:x>0.90457</cdr:x>
      <cdr:y>0.33984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20C76F1B-CE13-B000-9F4B-7AD165921BFA}"/>
            </a:ext>
          </a:extLst>
        </cdr:cNvPr>
        <cdr:cNvSpPr txBox="1"/>
      </cdr:nvSpPr>
      <cdr:spPr>
        <a:xfrm xmlns:a="http://schemas.openxmlformats.org/drawingml/2006/main">
          <a:off x="1438722" y="1674798"/>
          <a:ext cx="641193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rgbClr val="0070C0"/>
              </a:solidFill>
              <a:effectLst/>
            </a:rPr>
            <a:t>Private Funder</a:t>
          </a:r>
          <a:endParaRPr lang="en-US" sz="22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0.2612</cdr:x>
      <cdr:y>0.40536</cdr:y>
    </cdr:from>
    <cdr:to>
      <cdr:x>1</cdr:x>
      <cdr:y>0.47261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C5DB59EE-C614-F388-1D61-23B43640B1C2}"/>
            </a:ext>
          </a:extLst>
        </cdr:cNvPr>
        <cdr:cNvSpPr txBox="1"/>
      </cdr:nvSpPr>
      <cdr:spPr>
        <a:xfrm xmlns:a="http://schemas.openxmlformats.org/drawingml/2006/main">
          <a:off x="1951469" y="2411896"/>
          <a:ext cx="551965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0.25699</cdr:x>
      <cdr:y>0.38562</cdr:y>
    </cdr:from>
    <cdr:to>
      <cdr:x>0.75021</cdr:x>
      <cdr:y>0.45517</cdr:y>
    </cdr:to>
    <cdr:sp macro="" textlink="">
      <cdr:nvSpPr>
        <cdr:cNvPr id="4" name="TextBox 8">
          <a:extLst xmlns:a="http://schemas.openxmlformats.org/drawingml/2006/main">
            <a:ext uri="{FF2B5EF4-FFF2-40B4-BE49-F238E27FC236}">
              <a16:creationId xmlns:a16="http://schemas.microsoft.com/office/drawing/2014/main" id="{09C54779-5A62-A047-FC24-19890C9B110B}"/>
            </a:ext>
          </a:extLst>
        </cdr:cNvPr>
        <cdr:cNvSpPr txBox="1"/>
      </cdr:nvSpPr>
      <cdr:spPr>
        <a:xfrm xmlns:a="http://schemas.openxmlformats.org/drawingml/2006/main">
          <a:off x="2230338" y="2389395"/>
          <a:ext cx="428062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200" dirty="0">
              <a:solidFill>
                <a:srgbClr val="0070C0"/>
              </a:solidFill>
              <a:effectLst/>
            </a:rPr>
            <a:t>TP Practitioner</a:t>
          </a:r>
          <a:endParaRPr lang="en-US" sz="2200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E4866A7-698B-6A44-88F1-0082A6B9A9E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8D255FF-E733-7A46-8A77-BA6A8CE5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6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9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234841" indent="-23484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55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7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67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5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b="1" dirty="0">
                <a:solidFill>
                  <a:schemeClr val="tx2"/>
                </a:solidFill>
              </a:rPr>
              <a:t>Scale of Perceived Network Support (SPNS)</a:t>
            </a:r>
            <a:r>
              <a:rPr lang="en-US" dirty="0">
                <a:solidFill>
                  <a:schemeClr val="tx2"/>
                </a:solidFill>
              </a:rPr>
              <a:t>:  A 20-item scale measuring network support of  implementation efforts.  Each item is rated on a Likert scale from 1-5.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1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9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6100-E87C-C149-BFAD-4E0C75AD7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4512" cy="687628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5AFAEC-2DAC-DE4C-B688-2B41956DCF00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50579A-5D6C-0440-91EF-51E758CB2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orient="horz" pos="3888" userDrawn="1">
          <p15:clr>
            <a:srgbClr val="FBAE40"/>
          </p15:clr>
        </p15:guide>
        <p15:guide id="3" pos="480" userDrawn="1">
          <p15:clr>
            <a:srgbClr val="FBAE40"/>
          </p15:clr>
        </p15:guide>
        <p15:guide id="4" pos="72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4BD33E-D8B6-D242-AA58-DADA1E9AA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052"/>
            <a:ext cx="4113865" cy="44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9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ish&#10;&#10;Description automatically generated">
            <a:extLst>
              <a:ext uri="{FF2B5EF4-FFF2-40B4-BE49-F238E27FC236}">
                <a16:creationId xmlns:a16="http://schemas.microsoft.com/office/drawing/2014/main" id="{1FF42AE8-2205-1E4D-B0FB-93A61EF04C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3521"/>
            <a:ext cx="4118771" cy="44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6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867CD888-50B4-FB47-B6B6-4F1699B6E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196"/>
            <a:ext cx="4112526" cy="4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E0FEF47-EF97-FA4E-ADAA-CADB50F33A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607"/>
            <a:ext cx="4117976" cy="4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9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and black text&#10;&#10;Description automatically generated">
            <a:extLst>
              <a:ext uri="{FF2B5EF4-FFF2-40B4-BE49-F238E27FC236}">
                <a16:creationId xmlns:a16="http://schemas.microsoft.com/office/drawing/2014/main" id="{FCC8A0DE-542B-C649-80D4-172300925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rgbClr val="C0DF7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3607"/>
            <a:ext cx="4117976" cy="4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woman, blue, people&#10;&#10;Description automatically generated">
            <a:extLst>
              <a:ext uri="{FF2B5EF4-FFF2-40B4-BE49-F238E27FC236}">
                <a16:creationId xmlns:a16="http://schemas.microsoft.com/office/drawing/2014/main" id="{5297CC99-F6F8-E048-B565-5731B7EB2E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rgbClr val="B4D856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250"/>
            <a:ext cx="4112016" cy="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D50ED0F-8D2D-C045-9648-724BAEE07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6064196"/>
            <a:ext cx="4112526" cy="44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ottle, holding, woman, red&#10;&#10;Description automatically generated">
            <a:extLst>
              <a:ext uri="{FF2B5EF4-FFF2-40B4-BE49-F238E27FC236}">
                <a16:creationId xmlns:a16="http://schemas.microsoft.com/office/drawing/2014/main" id="{D51BA315-711E-B647-BFF8-E74D17570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43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4210"/>
            <a:ext cx="4112381" cy="4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21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717C574-6EA0-9043-8B8B-BB5CF7ED8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528" cy="68768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75164" y="2528217"/>
            <a:ext cx="9513916" cy="1864602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75164" y="2219090"/>
            <a:ext cx="9513915" cy="365760"/>
          </a:xfrm>
        </p:spPr>
        <p:txBody>
          <a:bodyPr>
            <a:norm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688"/>
            <a:ext cx="4117219" cy="44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76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3"/>
            <a:ext cx="11189904" cy="7239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99174" y="2208807"/>
            <a:ext cx="11189905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/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01" y="626917"/>
            <a:ext cx="11190288" cy="246221"/>
          </a:xfrm>
        </p:spPr>
        <p:txBody>
          <a:bodyPr>
            <a:noAutofit/>
          </a:bodyPr>
          <a:lstStyle>
            <a:lvl1pPr marL="0" indent="0">
              <a:buNone/>
              <a:defRPr sz="1800" b="1" i="0" cap="all" spc="17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B891F-097C-F149-951E-AA57E615FF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8C43C-9C90-0F4A-8D7B-5BD8D5386B9F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tx1"/>
                </a:solidFill>
              </a:rPr>
              <a:t>THE UNIVERSITY OF NORTH CAROLINA AT CHAPEL HILL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C9DD29-C7FC-2144-BD42-DD531D053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02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62234E-21A0-514E-A049-519425968D76}"/>
              </a:ext>
            </a:extLst>
          </p:cNvPr>
          <p:cNvSpPr/>
          <p:nvPr userDrawn="1"/>
        </p:nvSpPr>
        <p:spPr>
          <a:xfrm>
            <a:off x="8866909" y="4544291"/>
            <a:ext cx="3325091" cy="231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5"/>
            <a:ext cx="11189904" cy="723899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85" y="626912"/>
            <a:ext cx="11190288" cy="22860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98C1B8D-FFEF-2242-B9B5-3F30CF41DD5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09600" y="2209800"/>
            <a:ext cx="10972800" cy="400050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76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499176" y="969825"/>
            <a:ext cx="11189904" cy="72389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56421" y="2208807"/>
            <a:ext cx="5418054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5"/>
          </p:nvPr>
        </p:nvSpPr>
        <p:spPr>
          <a:xfrm>
            <a:off x="499175" y="2208807"/>
            <a:ext cx="5418054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 lang="en-US" sz="2400" kern="1200" dirty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spcBef>
                <a:spcPts val="1200"/>
              </a:spcBef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39BD23D-DE90-304B-892F-3F288C4E84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485" y="626913"/>
            <a:ext cx="11190288" cy="246221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66224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02920" y="2476500"/>
            <a:ext cx="5090946" cy="3265394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499176" y="969815"/>
            <a:ext cx="5090946" cy="113440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CFB233-9B6C-F641-BC39-CD1AFE255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480" y="635637"/>
            <a:ext cx="5090946" cy="219876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45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685800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501931" y="2476500"/>
            <a:ext cx="5090946" cy="3265394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6498187" y="969819"/>
            <a:ext cx="5093550" cy="113440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ACFB233-9B6C-F641-BC39-CD1AFE255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2411" y="621776"/>
            <a:ext cx="5090946" cy="246221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9404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60" userDrawn="1">
          <p15:clr>
            <a:srgbClr val="FBAE40"/>
          </p15:clr>
        </p15:guide>
        <p15:guide id="2" pos="417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356464-113D-D342-826A-338514AC33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58775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4" name="Title 16"/>
          <p:cNvSpPr>
            <a:spLocks noGrp="1"/>
          </p:cNvSpPr>
          <p:nvPr>
            <p:ph type="title"/>
          </p:nvPr>
        </p:nvSpPr>
        <p:spPr>
          <a:xfrm>
            <a:off x="499176" y="4220262"/>
            <a:ext cx="9157442" cy="10436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07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EE16A78A-6204-E14D-86B7-AE113A5ED1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3382180" y="969823"/>
            <a:ext cx="8306900" cy="7239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3382178" y="2208807"/>
            <a:ext cx="8306901" cy="3533182"/>
          </a:xfrm>
        </p:spPr>
        <p:txBody>
          <a:bodyPr>
            <a:noAutofit/>
          </a:bodyPr>
          <a:lstStyle>
            <a:lvl1pPr marL="231775" indent="-231775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  <a:tabLst/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96903" y="626917"/>
            <a:ext cx="8307185" cy="246221"/>
          </a:xfrm>
        </p:spPr>
        <p:txBody>
          <a:bodyPr>
            <a:noAutofit/>
          </a:bodyPr>
          <a:lstStyle>
            <a:lvl1pPr marL="0" indent="0">
              <a:buNone/>
              <a:defRPr sz="1800" b="1" i="0" cap="all" spc="17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B55B7-62C1-EF43-91BF-058489EF2184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 dirty="0">
                <a:solidFill>
                  <a:schemeClr val="bg2">
                    <a:lumMod val="75000"/>
                  </a:schemeClr>
                </a:solidFill>
              </a:rPr>
              <a:t>FRANK PORTER GRAHAM CHILD DEVELOPMENT INSTITUTE</a:t>
            </a:r>
            <a:endParaRPr lang="en-US" sz="1200" b="0" i="1" spc="18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24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FAEB5-6069-584C-9CEF-AD60221C3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E3B6174-F968-9848-AE9B-A49AC0364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0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DFAEB5-6069-584C-9CEF-AD60221C31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7CDCF25-96EC-0C45-9072-6F33005E9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1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F1B79E-FD97-614F-8253-F41DE0F9D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BA794-69F4-FC4A-8C3A-ED1E9585D5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49" y="4049928"/>
            <a:ext cx="3864222" cy="41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74A86C-10EE-F641-9723-6F3E678A14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7529" y="1400782"/>
            <a:ext cx="7316942" cy="26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97AD11D2-A11D-6846-8F01-12049A2DC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EEFE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C69A1-427D-2A4D-A623-C84A549792C7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rgbClr val="EEEFEF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E25B3-3F84-B64B-A610-89C438205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6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E0ED1143-57B8-344F-B7C8-C49AFCD8D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87D9F-DF5A-C647-8373-D1F58849A9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0249" y="4049928"/>
            <a:ext cx="3864222" cy="41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64514-5C67-144F-84FF-10C60DD29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37529" y="1400782"/>
            <a:ext cx="7316942" cy="264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28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99E0C7-DA5A-534F-A6A4-3FD4EABD53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8DEE02D-BD21-744D-9F3C-8212E94E13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369" y="2318971"/>
            <a:ext cx="2763262" cy="26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79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A62F0-54AF-652A-93DA-7B9F1443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A09-3255-304E-9EEE-8AB1C1A14906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5C058-6487-2D8A-D03A-C2D4F5A1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77AEE-2C54-F56D-DDCF-1CAA1BF9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2FF4-2B4A-B34F-9846-22379B2AE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5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sh&#10;&#10;Description automatically generated">
            <a:extLst>
              <a:ext uri="{FF2B5EF4-FFF2-40B4-BE49-F238E27FC236}">
                <a16:creationId xmlns:a16="http://schemas.microsoft.com/office/drawing/2014/main" id="{97AD11D2-A11D-6846-8F01-12049A2DC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C69A1-427D-2A4D-A623-C84A549792C7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BE25B3-3F84-B64B-A610-89C438205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A17B6E5C-FBAC-6846-BEEF-C4529BD75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03E25-D563-4648-82C4-AE2793EAC46D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912476-20B1-4145-A03E-F38587B9CA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6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69605FAC-EF4B-DF4E-9FA3-158350039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017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C2DB4A-1901-6D4D-9314-33C850E5D4CF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tx1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FF8DA-1490-5D4C-B941-020BDE4A4A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3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text&#10;&#10;Description automatically generated">
            <a:extLst>
              <a:ext uri="{FF2B5EF4-FFF2-40B4-BE49-F238E27FC236}">
                <a16:creationId xmlns:a16="http://schemas.microsoft.com/office/drawing/2014/main" id="{3052FD5D-7DAA-7845-9CB9-02651826C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43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77399"/>
            <a:ext cx="1069623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2927380"/>
            <a:ext cx="10696238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34340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4743450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792A-6B1D-5B42-8DF9-F581B710C314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A0C17B-A153-B649-9325-7BA92D7C27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0553469-DEF9-B94D-8948-56E3EC2DE1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350278"/>
            <a:ext cx="7753119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13511" y="3500259"/>
            <a:ext cx="9036417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510" y="4817126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3510" y="5217176"/>
            <a:ext cx="5410200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BE792A-6B1D-5B42-8DF9-F581B710C314}"/>
              </a:ext>
            </a:extLst>
          </p:cNvPr>
          <p:cNvSpPr txBox="1"/>
          <p:nvPr userDrawn="1"/>
        </p:nvSpPr>
        <p:spPr>
          <a:xfrm>
            <a:off x="685800" y="54730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spc="180" baseline="0" dirty="0">
                <a:solidFill>
                  <a:schemeClr val="accent5"/>
                </a:solidFill>
              </a:rPr>
              <a:t>THE UNIVERSITY OF NORTH CAROLINA AT CHAPEL HILL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B0AC64-C1A3-7A45-9804-C917A697B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178" y="5963948"/>
            <a:ext cx="3864222" cy="41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0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>
          <p15:clr>
            <a:srgbClr val="FBAE40"/>
          </p15:clr>
        </p15:guide>
        <p15:guide id="2" orient="horz" pos="3888">
          <p15:clr>
            <a:srgbClr val="FBAE40"/>
          </p15:clr>
        </p15:guide>
        <p15:guide id="3" pos="432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2DBB05C-B315-1545-8C03-ED5058C3C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25528" cy="68768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652913"/>
            <a:ext cx="11079480" cy="1864602"/>
          </a:xfrm>
        </p:spPr>
        <p:txBody>
          <a:bodyPr anchor="ctr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D9795C1-D152-B640-81E1-08A233E871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2343786"/>
            <a:ext cx="11079479" cy="365760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88C864-1541-354E-B269-289D87805F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063529"/>
            <a:ext cx="4118708" cy="4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969823"/>
            <a:ext cx="11079480" cy="723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25625"/>
            <a:ext cx="11186160" cy="378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216212"/>
            <a:ext cx="270789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E083E-CE1A-DA4B-85FA-B6928D5B93AD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 dirty="0">
                <a:solidFill>
                  <a:schemeClr val="bg2">
                    <a:lumMod val="75000"/>
                  </a:schemeClr>
                </a:solidFill>
              </a:rPr>
              <a:t>FRANK PORTER GRAHAM CHILD DEVELOPMENT INSTITUTE</a:t>
            </a:r>
            <a:endParaRPr lang="en-US" sz="1200" b="0" i="1" spc="18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EBBD98-6B86-C540-87CD-0A077FF41446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261600" y="4940300"/>
            <a:ext cx="19304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7" r:id="rId2"/>
    <p:sldLayoutId id="2147483726" r:id="rId3"/>
    <p:sldLayoutId id="2147483750" r:id="rId4"/>
    <p:sldLayoutId id="2147483728" r:id="rId5"/>
    <p:sldLayoutId id="2147483729" r:id="rId6"/>
    <p:sldLayoutId id="2147483730" r:id="rId7"/>
    <p:sldLayoutId id="2147483748" r:id="rId8"/>
    <p:sldLayoutId id="2147483709" r:id="rId9"/>
    <p:sldLayoutId id="2147483731" r:id="rId10"/>
    <p:sldLayoutId id="2147483737" r:id="rId11"/>
    <p:sldLayoutId id="2147483733" r:id="rId12"/>
    <p:sldLayoutId id="2147483735" r:id="rId13"/>
    <p:sldLayoutId id="2147483736" r:id="rId14"/>
    <p:sldLayoutId id="2147483747" r:id="rId15"/>
    <p:sldLayoutId id="2147483746" r:id="rId16"/>
    <p:sldLayoutId id="2147483745" r:id="rId17"/>
    <p:sldLayoutId id="2147483734" r:id="rId18"/>
    <p:sldLayoutId id="2147483693" r:id="rId19"/>
    <p:sldLayoutId id="2147483740" r:id="rId20"/>
    <p:sldLayoutId id="2147483712" r:id="rId21"/>
    <p:sldLayoutId id="2147483692" r:id="rId22"/>
    <p:sldLayoutId id="2147483739" r:id="rId23"/>
    <p:sldLayoutId id="2147483738" r:id="rId24"/>
    <p:sldLayoutId id="2147483700" r:id="rId25"/>
    <p:sldLayoutId id="2147483749" r:id="rId26"/>
    <p:sldLayoutId id="2147483721" r:id="rId27"/>
    <p:sldLayoutId id="2147483722" r:id="rId28"/>
    <p:sldLayoutId id="2147483725" r:id="rId29"/>
    <p:sldLayoutId id="2147483742" r:id="rId30"/>
    <p:sldLayoutId id="2147483724" r:id="rId31"/>
    <p:sldLayoutId id="2147483751" r:id="rId32"/>
  </p:sldLayoutIdLst>
  <p:hf hdr="0" ftr="0" dt="0"/>
  <p:txStyles>
    <p:titleStyle>
      <a:lvl1pPr algn="l" defTabSz="914400" rtl="0" eaLnBrk="1" fontAlgn="base" latinLnBrk="0" hangingPunct="1">
        <a:lnSpc>
          <a:spcPct val="100000"/>
        </a:lnSpc>
        <a:spcBef>
          <a:spcPct val="0"/>
        </a:spcBef>
        <a:buNone/>
        <a:defRPr sz="4000" b="0" kern="1200" cap="none" spc="0" baseline="0">
          <a:solidFill>
            <a:schemeClr val="tx1"/>
          </a:solidFill>
          <a:latin typeface="Museo 300" panose="02000000000000000000" pitchFamily="2" charset="77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73088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04863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36638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70000" indent="-233363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ZwtguWVcStTQru_YxwXzh4emOUWq2kw-yApBqTtxL0g/view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85696-06EC-664E-ADB2-B588148D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Carolina’s Triple P Implementation Network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FB3B10-E5A0-7843-847C-70C0015A5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Sandy Diehl &amp; Maggie Sullivan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606AE7-87C6-9B44-A452-648A41AD7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April 4, 2023</a:t>
            </a:r>
          </a:p>
        </p:txBody>
      </p:sp>
    </p:spTree>
    <p:extLst>
      <p:ext uri="{BB962C8B-B14F-4D97-AF65-F5344CB8AC3E}">
        <p14:creationId xmlns:p14="http://schemas.microsoft.com/office/powerpoint/2010/main" val="202214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0CD9D-58B6-694D-9001-4679E64E9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EFAEC-DD0A-3858-DE00-CEF3CC86B7E1}"/>
              </a:ext>
            </a:extLst>
          </p:cNvPr>
          <p:cNvSpPr/>
          <p:nvPr/>
        </p:nvSpPr>
        <p:spPr>
          <a:xfrm>
            <a:off x="403057" y="5822708"/>
            <a:ext cx="555171" cy="3102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71F052-0594-0560-372F-9727DE986B8E}"/>
              </a:ext>
            </a:extLst>
          </p:cNvPr>
          <p:cNvSpPr/>
          <p:nvPr/>
        </p:nvSpPr>
        <p:spPr>
          <a:xfrm flipV="1">
            <a:off x="2361769" y="5810260"/>
            <a:ext cx="555171" cy="310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DF69D4-DF2D-B726-F297-502907735650}"/>
              </a:ext>
            </a:extLst>
          </p:cNvPr>
          <p:cNvSpPr/>
          <p:nvPr/>
        </p:nvSpPr>
        <p:spPr>
          <a:xfrm flipV="1">
            <a:off x="4234404" y="5762536"/>
            <a:ext cx="555171" cy="310241"/>
          </a:xfrm>
          <a:prstGeom prst="rect">
            <a:avLst/>
          </a:prstGeom>
          <a:solidFill>
            <a:srgbClr val="4CB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46293-141E-FE52-192E-DC81896E5D3C}"/>
              </a:ext>
            </a:extLst>
          </p:cNvPr>
          <p:cNvSpPr txBox="1"/>
          <p:nvPr/>
        </p:nvSpPr>
        <p:spPr>
          <a:xfrm>
            <a:off x="946061" y="5750509"/>
            <a:ext cx="142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0-1 Year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B53E4-E886-5BC0-CCD0-0943407010D0}"/>
              </a:ext>
            </a:extLst>
          </p:cNvPr>
          <p:cNvSpPr txBox="1"/>
          <p:nvPr/>
        </p:nvSpPr>
        <p:spPr>
          <a:xfrm>
            <a:off x="2916940" y="5762536"/>
            <a:ext cx="1173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2-3 Years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8C8C0-35AB-677D-9B84-64E51277F472}"/>
              </a:ext>
            </a:extLst>
          </p:cNvPr>
          <p:cNvSpPr txBox="1"/>
          <p:nvPr/>
        </p:nvSpPr>
        <p:spPr>
          <a:xfrm>
            <a:off x="4789575" y="5718833"/>
            <a:ext cx="1158243" cy="414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4-6 years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C305-951E-362A-1C8E-A8F613F83563}"/>
              </a:ext>
            </a:extLst>
          </p:cNvPr>
          <p:cNvSpPr txBox="1"/>
          <p:nvPr/>
        </p:nvSpPr>
        <p:spPr>
          <a:xfrm>
            <a:off x="3038620" y="578946"/>
            <a:ext cx="9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1DA6E-BC4D-E621-C23C-7959AD153972}"/>
              </a:ext>
            </a:extLst>
          </p:cNvPr>
          <p:cNvSpPr txBox="1"/>
          <p:nvPr/>
        </p:nvSpPr>
        <p:spPr>
          <a:xfrm>
            <a:off x="8677204" y="578946"/>
            <a:ext cx="95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2022</a:t>
            </a:r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3B4D603-516F-AED7-A42E-917DD39F2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91" t="15738" r="15608" b="18688"/>
          <a:stretch/>
        </p:blipFill>
        <p:spPr>
          <a:xfrm>
            <a:off x="6298203" y="900392"/>
            <a:ext cx="4977979" cy="4740932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A7B414D-EA9C-DFBA-37F4-194A56E10D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54" t="15588" r="20124" b="18330"/>
          <a:stretch/>
        </p:blipFill>
        <p:spPr>
          <a:xfrm>
            <a:off x="915818" y="1020477"/>
            <a:ext cx="4607909" cy="4359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5E80BD-3E61-EC29-4CDB-6C16B606F544}"/>
              </a:ext>
            </a:extLst>
          </p:cNvPr>
          <p:cNvSpPr txBox="1"/>
          <p:nvPr/>
        </p:nvSpPr>
        <p:spPr>
          <a:xfrm>
            <a:off x="6646970" y="5717601"/>
            <a:ext cx="1099281" cy="4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7+ Years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E3C97C-CBDB-8E6C-E0E2-CCF64D626B98}"/>
              </a:ext>
            </a:extLst>
          </p:cNvPr>
          <p:cNvSpPr/>
          <p:nvPr/>
        </p:nvSpPr>
        <p:spPr>
          <a:xfrm>
            <a:off x="6078024" y="5762536"/>
            <a:ext cx="555171" cy="310243"/>
          </a:xfrm>
          <a:prstGeom prst="rect">
            <a:avLst/>
          </a:prstGeom>
          <a:solidFill>
            <a:srgbClr val="945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137966-89D5-061C-F1DA-0BF6F90683C2}"/>
              </a:ext>
            </a:extLst>
          </p:cNvPr>
          <p:cNvSpPr/>
          <p:nvPr/>
        </p:nvSpPr>
        <p:spPr>
          <a:xfrm flipV="1">
            <a:off x="8019837" y="5762535"/>
            <a:ext cx="555171" cy="310241"/>
          </a:xfrm>
          <a:prstGeom prst="rect">
            <a:avLst/>
          </a:prstGeom>
          <a:solidFill>
            <a:srgbClr val="F9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BCEB8-D4BE-8726-F02A-125DE9F77A1F}"/>
              </a:ext>
            </a:extLst>
          </p:cNvPr>
          <p:cNvSpPr txBox="1"/>
          <p:nvPr/>
        </p:nvSpPr>
        <p:spPr>
          <a:xfrm>
            <a:off x="8574899" y="5748943"/>
            <a:ext cx="1872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Unknown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82673E-EB70-DEE4-73A3-81B78E115468}"/>
              </a:ext>
            </a:extLst>
          </p:cNvPr>
          <p:cNvCxnSpPr/>
          <p:nvPr/>
        </p:nvCxnSpPr>
        <p:spPr>
          <a:xfrm flipV="1">
            <a:off x="9027679" y="1735810"/>
            <a:ext cx="0" cy="2169763"/>
          </a:xfrm>
          <a:prstGeom prst="line">
            <a:avLst/>
          </a:prstGeom>
          <a:ln w="28575">
            <a:solidFill>
              <a:srgbClr val="FFEB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974A648-E372-A5AC-7FE1-ED9759CF3959}"/>
              </a:ext>
            </a:extLst>
          </p:cNvPr>
          <p:cNvSpPr txBox="1"/>
          <p:nvPr/>
        </p:nvSpPr>
        <p:spPr>
          <a:xfrm>
            <a:off x="8182528" y="1366478"/>
            <a:ext cx="1941704" cy="369332"/>
          </a:xfrm>
          <a:prstGeom prst="rect">
            <a:avLst/>
          </a:prstGeom>
          <a:solidFill>
            <a:srgbClr val="FFEB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Christina DiSalvo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D95F10-4FE5-7297-1AA1-97C75C6BD03C}"/>
              </a:ext>
            </a:extLst>
          </p:cNvPr>
          <p:cNvCxnSpPr>
            <a:cxnSpLocks/>
          </p:cNvCxnSpPr>
          <p:nvPr/>
        </p:nvCxnSpPr>
        <p:spPr>
          <a:xfrm flipV="1">
            <a:off x="7098224" y="3719593"/>
            <a:ext cx="1348352" cy="356461"/>
          </a:xfrm>
          <a:prstGeom prst="line">
            <a:avLst/>
          </a:prstGeom>
          <a:ln w="28575">
            <a:solidFill>
              <a:srgbClr val="FFEB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A6B566-0C77-D9FF-C397-C6D25F10889F}"/>
              </a:ext>
            </a:extLst>
          </p:cNvPr>
          <p:cNvSpPr txBox="1"/>
          <p:nvPr/>
        </p:nvSpPr>
        <p:spPr>
          <a:xfrm>
            <a:off x="6193596" y="4062088"/>
            <a:ext cx="1435881" cy="369332"/>
          </a:xfrm>
          <a:prstGeom prst="rect">
            <a:avLst/>
          </a:prstGeom>
          <a:solidFill>
            <a:srgbClr val="FFEB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Will Aldridge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F8D6C6-6070-1D8D-E684-002B4C8C4F80}"/>
              </a:ext>
            </a:extLst>
          </p:cNvPr>
          <p:cNvCxnSpPr>
            <a:cxnSpLocks/>
          </p:cNvCxnSpPr>
          <p:nvPr/>
        </p:nvCxnSpPr>
        <p:spPr>
          <a:xfrm flipH="1" flipV="1">
            <a:off x="9393795" y="4107050"/>
            <a:ext cx="1255363" cy="1306980"/>
          </a:xfrm>
          <a:prstGeom prst="line">
            <a:avLst/>
          </a:prstGeom>
          <a:ln w="28575">
            <a:solidFill>
              <a:srgbClr val="FFEB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F02237F-1168-98C2-6EE3-9FD73C5CF590}"/>
              </a:ext>
            </a:extLst>
          </p:cNvPr>
          <p:cNvSpPr txBox="1"/>
          <p:nvPr/>
        </p:nvSpPr>
        <p:spPr>
          <a:xfrm>
            <a:off x="10284655" y="5440928"/>
            <a:ext cx="1435881" cy="646331"/>
          </a:xfrm>
          <a:prstGeom prst="rect">
            <a:avLst/>
          </a:prstGeom>
          <a:solidFill>
            <a:srgbClr val="FFEB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Sherra Lawrence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4F2E95-0B85-EF3A-751A-17200301ED17}"/>
              </a:ext>
            </a:extLst>
          </p:cNvPr>
          <p:cNvCxnSpPr>
            <a:cxnSpLocks/>
          </p:cNvCxnSpPr>
          <p:nvPr/>
        </p:nvCxnSpPr>
        <p:spPr>
          <a:xfrm flipV="1">
            <a:off x="7098224" y="4626583"/>
            <a:ext cx="1873374" cy="644317"/>
          </a:xfrm>
          <a:prstGeom prst="line">
            <a:avLst/>
          </a:prstGeom>
          <a:ln w="28575">
            <a:solidFill>
              <a:srgbClr val="FFEB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8B65F5D-27E6-A892-9ED5-8721FB08B7E5}"/>
              </a:ext>
            </a:extLst>
          </p:cNvPr>
          <p:cNvSpPr txBox="1"/>
          <p:nvPr/>
        </p:nvSpPr>
        <p:spPr>
          <a:xfrm>
            <a:off x="6050203" y="4873448"/>
            <a:ext cx="1653112" cy="646331"/>
          </a:xfrm>
          <a:prstGeom prst="rect">
            <a:avLst/>
          </a:prstGeom>
          <a:solidFill>
            <a:srgbClr val="FFEB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Cathy Henderson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332AE73-81F7-AA5A-9988-576E1D0BF238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859283" y="3429000"/>
            <a:ext cx="2745805" cy="494029"/>
          </a:xfrm>
          <a:prstGeom prst="line">
            <a:avLst/>
          </a:prstGeom>
          <a:ln w="28575">
            <a:solidFill>
              <a:srgbClr val="FFEB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193F2C2-2DDD-E6FB-E9E8-2B0A55413303}"/>
              </a:ext>
            </a:extLst>
          </p:cNvPr>
          <p:cNvSpPr txBox="1"/>
          <p:nvPr/>
        </p:nvSpPr>
        <p:spPr>
          <a:xfrm>
            <a:off x="141342" y="3059668"/>
            <a:ext cx="1435881" cy="369332"/>
          </a:xfrm>
          <a:prstGeom prst="rect">
            <a:avLst/>
          </a:prstGeom>
          <a:solidFill>
            <a:srgbClr val="FFEB00">
              <a:alpha val="4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Will Aldridge</a:t>
            </a:r>
          </a:p>
        </p:txBody>
      </p:sp>
    </p:spTree>
    <p:extLst>
      <p:ext uri="{BB962C8B-B14F-4D97-AF65-F5344CB8AC3E}">
        <p14:creationId xmlns:p14="http://schemas.microsoft.com/office/powerpoint/2010/main" val="291548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824C0F-E575-E18A-F03B-575E2B96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2FF4-2B4A-B34F-9846-22379B2AE984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93C73879-7B28-10DF-4DD3-1E52C9E0B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2" y="510427"/>
            <a:ext cx="8853714" cy="624354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7C9F786-3F26-6B86-1803-A9EC3DB2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058" y="231781"/>
            <a:ext cx="5246914" cy="112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D110BF-282C-F8D4-3A9A-95117E43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62FF4-2B4A-B34F-9846-22379B2AE984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74DCBC13-1837-428F-8FFD-5A8E7F0D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44" y="156886"/>
            <a:ext cx="8244113" cy="6703883"/>
          </a:xfrm>
          <a:prstGeom prst="rect">
            <a:avLst/>
          </a:prstGeom>
        </p:spPr>
      </p:pic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158ED544-BF86-1755-0936-D8164DB41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43" y="396443"/>
            <a:ext cx="5740400" cy="8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1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FBF7D-6715-B79A-6E65-B4286AF78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A3085A-F457-4AC6-EEF2-5356B138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answer?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7CF45-69F1-8C1C-213B-5BEDB034DE6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Size and composition of network – demographics, density, reciprocity, centrality</a:t>
            </a:r>
          </a:p>
          <a:p>
            <a:r>
              <a:rPr lang="en-US" dirty="0"/>
              <a:t>How the network changes over time</a:t>
            </a:r>
          </a:p>
          <a:p>
            <a:pPr lvl="1"/>
            <a:r>
              <a:rPr lang="en-US" dirty="0"/>
              <a:t>Central figures</a:t>
            </a:r>
          </a:p>
          <a:p>
            <a:pPr lvl="1"/>
            <a:r>
              <a:rPr lang="en-US" dirty="0"/>
              <a:t>Bridgers</a:t>
            </a:r>
          </a:p>
          <a:p>
            <a:pPr lvl="1"/>
            <a:r>
              <a:rPr lang="en-US" dirty="0"/>
              <a:t>Size, demographics, ‘newness’</a:t>
            </a:r>
          </a:p>
          <a:p>
            <a:r>
              <a:rPr lang="en-US" dirty="0"/>
              <a:t>Local implementation interactions within and across LIAs, Support System, and Partners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46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DA6BB8-5CD7-864D-9D80-09B758953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B9AB2-BABB-B8AD-CC02-0E1350D0D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11" y="501792"/>
            <a:ext cx="11189904" cy="723899"/>
          </a:xfrm>
        </p:spPr>
        <p:txBody>
          <a:bodyPr/>
          <a:lstStyle/>
          <a:p>
            <a:r>
              <a:rPr lang="en-US" dirty="0"/>
              <a:t>Key Takeaways.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85218D-70BC-7E92-B656-5612E31BBE4B}"/>
              </a:ext>
            </a:extLst>
          </p:cNvPr>
          <p:cNvSpPr txBox="1">
            <a:spLocks/>
          </p:cNvSpPr>
          <p:nvPr/>
        </p:nvSpPr>
        <p:spPr>
          <a:xfrm>
            <a:off x="487910" y="862336"/>
            <a:ext cx="11189905" cy="5600097"/>
          </a:xfrm>
          <a:prstGeom prst="rect">
            <a:avLst/>
          </a:prstGeom>
        </p:spPr>
        <p:txBody>
          <a:bodyPr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73088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04863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36638" indent="-2317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270000" indent="-2333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Need more complete data – response rate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Review participant list to make sure we’re defining and reaching our network (add new nominees)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/>
              <a:t>Is there anything else that you would want to learn about your Triple P network?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34E0DA-8367-3AE8-3941-95A26CBDC6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9450F-0877-19D0-3520-DDFC63C577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2818" y="1187821"/>
            <a:ext cx="11168134" cy="49846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Open Sans"/>
                <a:ea typeface="Open Sans"/>
                <a:cs typeface="Open Sans"/>
                <a:hlinkClick r:id="rId3"/>
              </a:rPr>
              <a:t>Jamboard Brainstorming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457200" indent="-342900" fontAlgn="base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What would communication patterns within the full Triple P network ideally look like? </a:t>
            </a:r>
          </a:p>
          <a:p>
            <a:pPr marL="798513" lvl="1" indent="-342900" fontAlgn="base"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Information, advice, support, or guidance</a:t>
            </a:r>
          </a:p>
          <a:p>
            <a:r>
              <a:rPr lang="en-US" dirty="0"/>
              <a:t>Who should participate?</a:t>
            </a:r>
          </a:p>
          <a:p>
            <a:r>
              <a:rPr lang="en-US" dirty="0"/>
              <a:t>How might you use these regional maps?</a:t>
            </a:r>
          </a:p>
          <a:p>
            <a:r>
              <a:rPr lang="en-US" dirty="0"/>
              <a:t>Would it be helpful to see broader local parent support networks and who connects with whom? </a:t>
            </a:r>
          </a:p>
          <a:p>
            <a:r>
              <a:rPr lang="en-US" dirty="0"/>
              <a:t>Are there other questions you’d like to ask?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What would be helpful in supporting full and regional network connections?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B743D-CD67-B424-F9B9-1070F2B88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5E9FC-69BE-5D2E-CF8E-23DA3407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82470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89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C3D5F3-BA0F-E533-C799-87CEFE104F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792A8C-2AA5-85BF-9D6D-4DA7EACB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28A89-2222-389F-E1D5-CC6E85CB522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To show sample data from our most recent SNA</a:t>
            </a:r>
          </a:p>
          <a:p>
            <a:r>
              <a:rPr lang="en-US" dirty="0"/>
              <a:t>To discuss ways to apply what we’re learning for implementation support</a:t>
            </a:r>
          </a:p>
        </p:txBody>
      </p:sp>
    </p:spTree>
    <p:extLst>
      <p:ext uri="{BB962C8B-B14F-4D97-AF65-F5344CB8AC3E}">
        <p14:creationId xmlns:p14="http://schemas.microsoft.com/office/powerpoint/2010/main" val="203734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90D116EE-4A4B-DAF1-F11E-121E4B057C09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36326338"/>
              </p:ext>
            </p:extLst>
          </p:nvPr>
        </p:nvGraphicFramePr>
        <p:xfrm>
          <a:off x="499176" y="1552764"/>
          <a:ext cx="10930824" cy="423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2">
            <a:extLst>
              <a:ext uri="{FF2B5EF4-FFF2-40B4-BE49-F238E27FC236}">
                <a16:creationId xmlns:a16="http://schemas.microsoft.com/office/drawing/2014/main" id="{BC764312-C2ED-75EB-FC3E-1AABC45A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36" y="395567"/>
            <a:ext cx="11189904" cy="723900"/>
          </a:xfrm>
        </p:spPr>
        <p:txBody>
          <a:bodyPr/>
          <a:lstStyle/>
          <a:p>
            <a:r>
              <a:rPr lang="en-US" dirty="0"/>
              <a:t>Our Study Aims</a:t>
            </a:r>
          </a:p>
        </p:txBody>
      </p:sp>
    </p:spTree>
    <p:extLst>
      <p:ext uri="{BB962C8B-B14F-4D97-AF65-F5344CB8AC3E}">
        <p14:creationId xmlns:p14="http://schemas.microsoft.com/office/powerpoint/2010/main" val="13267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C764312-C2ED-75EB-FC3E-1AABC45A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64" y="358995"/>
            <a:ext cx="11189904" cy="723900"/>
          </a:xfrm>
        </p:spPr>
        <p:txBody>
          <a:bodyPr/>
          <a:lstStyle/>
          <a:p>
            <a:r>
              <a:rPr lang="en-US" dirty="0"/>
              <a:t>The Triple P Network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C0C5F-59DA-76DD-706B-D444D578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65"/>
          <a:stretch/>
        </p:blipFill>
        <p:spPr>
          <a:xfrm>
            <a:off x="617464" y="1203106"/>
            <a:ext cx="10181769" cy="49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27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Collection/Recruitment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3675" y="1790408"/>
            <a:ext cx="9721457" cy="35331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Participant recruitment included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emails to Triple P network database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and presentation at a NCLC meeting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Response rate: 41%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BF8E168-F901-B511-BED6-609B43232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199995"/>
              </p:ext>
            </p:extLst>
          </p:nvPr>
        </p:nvGraphicFramePr>
        <p:xfrm>
          <a:off x="6108945" y="1331773"/>
          <a:ext cx="6648933" cy="401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AF7BD7-7946-9649-55FF-0342A10AFDF2}"/>
              </a:ext>
            </a:extLst>
          </p:cNvPr>
          <p:cNvSpPr txBox="1"/>
          <p:nvPr/>
        </p:nvSpPr>
        <p:spPr>
          <a:xfrm>
            <a:off x="8539469" y="3075639"/>
            <a:ext cx="1787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 = 164</a:t>
            </a:r>
          </a:p>
        </p:txBody>
      </p:sp>
    </p:spTree>
    <p:extLst>
      <p:ext uri="{BB962C8B-B14F-4D97-AF65-F5344CB8AC3E}">
        <p14:creationId xmlns:p14="http://schemas.microsoft.com/office/powerpoint/2010/main" val="4066816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04865" y="1026367"/>
            <a:ext cx="10300996" cy="488924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Demographic Questions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dirty="0"/>
              <a:t>Who do you go to for information, advice or support? </a:t>
            </a:r>
            <a:endParaRPr lang="en-US" b="1" dirty="0"/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20 questions about perceptions of network support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/>
              <a:t>Social Media use/preferences</a:t>
            </a:r>
          </a:p>
          <a:p>
            <a:endParaRPr lang="en-US" dirty="0"/>
          </a:p>
        </p:txBody>
      </p:sp>
      <p:pic>
        <p:nvPicPr>
          <p:cNvPr id="7" name="Graphic 6" descr="Users with solid fill">
            <a:extLst>
              <a:ext uri="{FF2B5EF4-FFF2-40B4-BE49-F238E27FC236}">
                <a16:creationId xmlns:a16="http://schemas.microsoft.com/office/drawing/2014/main" id="{B92C4926-1CFF-1FF5-BEB5-415930F86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993" y="1331773"/>
            <a:ext cx="723900" cy="723900"/>
          </a:xfrm>
          <a:prstGeom prst="rect">
            <a:avLst/>
          </a:prstGeom>
        </p:spPr>
      </p:pic>
      <p:pic>
        <p:nvPicPr>
          <p:cNvPr id="13" name="Graphic 12" descr="User network outline">
            <a:extLst>
              <a:ext uri="{FF2B5EF4-FFF2-40B4-BE49-F238E27FC236}">
                <a16:creationId xmlns:a16="http://schemas.microsoft.com/office/drawing/2014/main" id="{D7366AA1-0BD5-A5E1-0AF4-E7EB01D1E7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979" y="2355979"/>
            <a:ext cx="914400" cy="914400"/>
          </a:xfrm>
          <a:prstGeom prst="rect">
            <a:avLst/>
          </a:prstGeom>
        </p:spPr>
      </p:pic>
      <p:pic>
        <p:nvPicPr>
          <p:cNvPr id="15" name="Graphic 14" descr="Clipboard Mixed outline">
            <a:extLst>
              <a:ext uri="{FF2B5EF4-FFF2-40B4-BE49-F238E27FC236}">
                <a16:creationId xmlns:a16="http://schemas.microsoft.com/office/drawing/2014/main" id="{3A1CB2B0-4743-89E8-7717-BC0566BB9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070" y="3456995"/>
            <a:ext cx="914400" cy="914400"/>
          </a:xfrm>
          <a:prstGeom prst="rect">
            <a:avLst/>
          </a:prstGeom>
        </p:spPr>
      </p:pic>
      <p:pic>
        <p:nvPicPr>
          <p:cNvPr id="17" name="Graphic 16" descr="Smart Phone with solid fill">
            <a:extLst>
              <a:ext uri="{FF2B5EF4-FFF2-40B4-BE49-F238E27FC236}">
                <a16:creationId xmlns:a16="http://schemas.microsoft.com/office/drawing/2014/main" id="{6386D207-9366-7D1C-72A8-D62FA68BA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6070" y="4659914"/>
            <a:ext cx="914400" cy="914400"/>
          </a:xfrm>
          <a:prstGeom prst="rect">
            <a:avLst/>
          </a:prstGeom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D3CDE7A6-D2E6-232D-73A8-C08422CFC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6" y="487678"/>
            <a:ext cx="11189904" cy="723900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</p:spTree>
    <p:extLst>
      <p:ext uri="{BB962C8B-B14F-4D97-AF65-F5344CB8AC3E}">
        <p14:creationId xmlns:p14="http://schemas.microsoft.com/office/powerpoint/2010/main" val="74499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0CD9D-58B6-694D-9001-4679E64E93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E8EA10-FCC5-8542-B1F0-59534834A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region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A32C2CE2-CA55-E8A1-2ACA-FF52A10D54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4A906-8C2B-C079-7AA2-298D9A9352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6" t="13285" r="7225" b="15775"/>
          <a:stretch/>
        </p:blipFill>
        <p:spPr>
          <a:xfrm>
            <a:off x="5350934" y="416065"/>
            <a:ext cx="5080000" cy="5121135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2E35E8B2-39F4-CBF5-38D6-519C1308EBA7}"/>
              </a:ext>
            </a:extLst>
          </p:cNvPr>
          <p:cNvSpPr/>
          <p:nvPr/>
        </p:nvSpPr>
        <p:spPr>
          <a:xfrm>
            <a:off x="759020" y="1770132"/>
            <a:ext cx="4016181" cy="2413000"/>
          </a:xfrm>
          <a:prstGeom prst="wedgeRoundRectCallout">
            <a:avLst>
              <a:gd name="adj1" fmla="val 91844"/>
              <a:gd name="adj2" fmla="val 38441"/>
              <a:gd name="adj3" fmla="val 16667"/>
            </a:avLst>
          </a:prstGeom>
          <a:solidFill>
            <a:srgbClr val="D0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”Who do you go to for information, support, or guidance on Triple P implementation?”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42712F-F058-6AFF-04B3-57FE2BAFC61A}"/>
              </a:ext>
            </a:extLst>
          </p:cNvPr>
          <p:cNvSpPr/>
          <p:nvPr/>
        </p:nvSpPr>
        <p:spPr>
          <a:xfrm>
            <a:off x="6288771" y="5623648"/>
            <a:ext cx="555171" cy="3102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F56D4-020B-13C6-85A0-CAB8836D93DB}"/>
              </a:ext>
            </a:extLst>
          </p:cNvPr>
          <p:cNvSpPr/>
          <p:nvPr/>
        </p:nvSpPr>
        <p:spPr>
          <a:xfrm flipV="1">
            <a:off x="7891028" y="5638819"/>
            <a:ext cx="555171" cy="3102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1BFD4-734F-CEB4-708F-FCC53BE0F492}"/>
              </a:ext>
            </a:extLst>
          </p:cNvPr>
          <p:cNvSpPr txBox="1"/>
          <p:nvPr/>
        </p:nvSpPr>
        <p:spPr>
          <a:xfrm>
            <a:off x="6878929" y="5569918"/>
            <a:ext cx="115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2DAC-CFEF-F774-91BA-59ED83172129}"/>
              </a:ext>
            </a:extLst>
          </p:cNvPr>
          <p:cNvSpPr txBox="1"/>
          <p:nvPr/>
        </p:nvSpPr>
        <p:spPr>
          <a:xfrm>
            <a:off x="8446199" y="5590930"/>
            <a:ext cx="115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4FABCF-D852-EB35-1787-6EFACC24370E}"/>
              </a:ext>
            </a:extLst>
          </p:cNvPr>
          <p:cNvSpPr/>
          <p:nvPr/>
        </p:nvSpPr>
        <p:spPr>
          <a:xfrm flipV="1">
            <a:off x="9354492" y="5623648"/>
            <a:ext cx="555171" cy="310241"/>
          </a:xfrm>
          <a:prstGeom prst="rect">
            <a:avLst/>
          </a:prstGeom>
          <a:solidFill>
            <a:srgbClr val="4CB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DC267A-9AF9-7E70-1701-B31F6D2D65CF}"/>
              </a:ext>
            </a:extLst>
          </p:cNvPr>
          <p:cNvSpPr txBox="1"/>
          <p:nvPr/>
        </p:nvSpPr>
        <p:spPr>
          <a:xfrm>
            <a:off x="9921923" y="5548950"/>
            <a:ext cx="936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1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595" y="160300"/>
            <a:ext cx="2131991" cy="584856"/>
          </a:xfrm>
        </p:spPr>
        <p:txBody>
          <a:bodyPr/>
          <a:lstStyle/>
          <a:p>
            <a:pPr algn="ctr"/>
            <a:r>
              <a:rPr lang="en-US" b="1" dirty="0"/>
              <a:t>Stakeholder</a:t>
            </a:r>
          </a:p>
          <a:p>
            <a:pPr algn="ctr"/>
            <a:r>
              <a:rPr lang="en-US" b="1" dirty="0"/>
              <a:t>Role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0867CA1-58E6-4EA5-3A4C-EEE679760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133929"/>
              </p:ext>
            </p:extLst>
          </p:nvPr>
        </p:nvGraphicFramePr>
        <p:xfrm>
          <a:off x="2102094" y="140275"/>
          <a:ext cx="8678863" cy="6196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C76F1B-CE13-B000-9F4B-7AD165921BFA}"/>
              </a:ext>
            </a:extLst>
          </p:cNvPr>
          <p:cNvSpPr txBox="1"/>
          <p:nvPr/>
        </p:nvSpPr>
        <p:spPr>
          <a:xfrm>
            <a:off x="2767120" y="440987"/>
            <a:ext cx="55196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effectLst/>
              </a:rPr>
              <a:t>Community TP collaborative agency partner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8794C9-2B61-E18C-EEBD-B33818606FF8}"/>
              </a:ext>
            </a:extLst>
          </p:cNvPr>
          <p:cNvSpPr txBox="1"/>
          <p:nvPr/>
        </p:nvSpPr>
        <p:spPr>
          <a:xfrm>
            <a:off x="2391662" y="4566755"/>
            <a:ext cx="75796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</a:rPr>
              <a:t>Lead implementing agency/backbone organization  leadership</a:t>
            </a:r>
            <a:endParaRPr lang="en-US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53A52-B984-7BBF-5F05-24D1DF60708F}"/>
              </a:ext>
            </a:extLst>
          </p:cNvPr>
          <p:cNvSpPr txBox="1"/>
          <p:nvPr/>
        </p:nvSpPr>
        <p:spPr>
          <a:xfrm>
            <a:off x="5208992" y="3190034"/>
            <a:ext cx="69830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0" dirty="0">
                <a:solidFill>
                  <a:srgbClr val="0070C0"/>
                </a:solidFill>
                <a:effectLst/>
              </a:rPr>
              <a:t>State funder, state administrator, state program office/staff</a:t>
            </a:r>
            <a:endParaRPr lang="en-US" sz="2200" b="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26B3C6-A024-3BB6-847F-D0E5D51FF75A}"/>
              </a:ext>
            </a:extLst>
          </p:cNvPr>
          <p:cNvSpPr txBox="1"/>
          <p:nvPr/>
        </p:nvSpPr>
        <p:spPr>
          <a:xfrm>
            <a:off x="3155749" y="1174163"/>
            <a:ext cx="74232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0070C0"/>
                </a:solidFill>
                <a:effectLst/>
              </a:rPr>
              <a:t>TP service delivery agency leadership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BA1E6-93C1-4B0E-2004-FAB3FF6A76C3}"/>
              </a:ext>
            </a:extLst>
          </p:cNvPr>
          <p:cNvSpPr txBox="1"/>
          <p:nvPr/>
        </p:nvSpPr>
        <p:spPr>
          <a:xfrm>
            <a:off x="2384368" y="3862710"/>
            <a:ext cx="74232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</a:rPr>
              <a:t>Support system/intermediary support/TA/program purveyor</a:t>
            </a:r>
            <a:endParaRPr lang="en-US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7F6A44-1342-66DC-40FD-E557520C61C0}"/>
              </a:ext>
            </a:extLst>
          </p:cNvPr>
          <p:cNvSpPr txBox="1"/>
          <p:nvPr/>
        </p:nvSpPr>
        <p:spPr>
          <a:xfrm>
            <a:off x="2384368" y="5260356"/>
            <a:ext cx="684137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</a:rPr>
              <a:t>TP coordinator/implementation team member</a:t>
            </a:r>
            <a:endParaRPr lang="en-US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A248AD-A74F-CE5A-A735-625D0CF82418}"/>
              </a:ext>
            </a:extLst>
          </p:cNvPr>
          <p:cNvSpPr txBox="1"/>
          <p:nvPr/>
        </p:nvSpPr>
        <p:spPr>
          <a:xfrm>
            <a:off x="1918491" y="429398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A39B04-D11F-6C08-55DE-23B3EF9B699A}"/>
              </a:ext>
            </a:extLst>
          </p:cNvPr>
          <p:cNvSpPr txBox="1"/>
          <p:nvPr/>
        </p:nvSpPr>
        <p:spPr>
          <a:xfrm>
            <a:off x="1918491" y="1082653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491371-9B84-A42C-2AC6-3DD7DC95E8C1}"/>
              </a:ext>
            </a:extLst>
          </p:cNvPr>
          <p:cNvSpPr txBox="1"/>
          <p:nvPr/>
        </p:nvSpPr>
        <p:spPr>
          <a:xfrm>
            <a:off x="1910278" y="1761579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245B9D-A40B-382C-F0D2-A7CB370410C0}"/>
              </a:ext>
            </a:extLst>
          </p:cNvPr>
          <p:cNvSpPr txBox="1"/>
          <p:nvPr/>
        </p:nvSpPr>
        <p:spPr>
          <a:xfrm>
            <a:off x="1918491" y="2496132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D8EB2B-96AA-6DAE-5D54-DE1417430944}"/>
              </a:ext>
            </a:extLst>
          </p:cNvPr>
          <p:cNvSpPr txBox="1"/>
          <p:nvPr/>
        </p:nvSpPr>
        <p:spPr>
          <a:xfrm>
            <a:off x="1920788" y="3185650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A16337-8D24-909E-0E05-836D99F8C560}"/>
              </a:ext>
            </a:extLst>
          </p:cNvPr>
          <p:cNvSpPr txBox="1"/>
          <p:nvPr/>
        </p:nvSpPr>
        <p:spPr>
          <a:xfrm>
            <a:off x="1788618" y="3879251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12500-8B84-4BC0-4242-A107F84A0905}"/>
              </a:ext>
            </a:extLst>
          </p:cNvPr>
          <p:cNvSpPr txBox="1"/>
          <p:nvPr/>
        </p:nvSpPr>
        <p:spPr>
          <a:xfrm>
            <a:off x="1776636" y="4610874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D6DCAB-D58D-2B73-D1BE-5A6864A25898}"/>
              </a:ext>
            </a:extLst>
          </p:cNvPr>
          <p:cNvSpPr txBox="1"/>
          <p:nvPr/>
        </p:nvSpPr>
        <p:spPr>
          <a:xfrm>
            <a:off x="1778108" y="5260356"/>
            <a:ext cx="565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0C"/>
                </a:solidFill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2ED4F5-13CB-D4EE-8997-A4A562241C87}"/>
              </a:ext>
            </a:extLst>
          </p:cNvPr>
          <p:cNvSpPr txBox="1"/>
          <p:nvPr/>
        </p:nvSpPr>
        <p:spPr>
          <a:xfrm rot="16200000">
            <a:off x="237574" y="3005252"/>
            <a:ext cx="2188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# of participants </a:t>
            </a:r>
          </a:p>
        </p:txBody>
      </p:sp>
    </p:spTree>
    <p:extLst>
      <p:ext uri="{BB962C8B-B14F-4D97-AF65-F5344CB8AC3E}">
        <p14:creationId xmlns:p14="http://schemas.microsoft.com/office/powerpoint/2010/main" val="230288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76026-1B13-97A4-CFA2-81A433C1C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923B0A-AE78-0B38-E9C8-26EC41420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 response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86B10-A5F3-F9C7-747C-ED3C3BF588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1D5E4-DD25-5562-5BF6-CC12CD8F5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93849"/>
              </p:ext>
            </p:extLst>
          </p:nvPr>
        </p:nvGraphicFramePr>
        <p:xfrm>
          <a:off x="520700" y="1704431"/>
          <a:ext cx="8509000" cy="463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981">
                  <a:extLst>
                    <a:ext uri="{9D8B030D-6E8A-4147-A177-3AD203B41FA5}">
                      <a16:colId xmlns:a16="http://schemas.microsoft.com/office/drawing/2014/main" val="2626133860"/>
                    </a:ext>
                  </a:extLst>
                </a:gridCol>
                <a:gridCol w="2760019">
                  <a:extLst>
                    <a:ext uri="{9D8B030D-6E8A-4147-A177-3AD203B41FA5}">
                      <a16:colId xmlns:a16="http://schemas.microsoft.com/office/drawing/2014/main" val="361065389"/>
                    </a:ext>
                  </a:extLst>
                </a:gridCol>
              </a:tblGrid>
              <a:tr h="676910"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LIA</a:t>
                      </a:r>
                      <a:endParaRPr lang="en-US" sz="2400"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Survey Respondents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57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Western North Carolina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23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Appalachian Health District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592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Durham County Health Department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84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Halifax County Health Department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3837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Albemarle Regional Health Services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67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Pitt County Health Department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0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Cumberland County Health Department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75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Mecklenburg County Health Department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61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Cabarrus Health Alliance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5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Wake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236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3809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 (adjusted lime)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C12033"/>
      </a:accent3>
      <a:accent4>
        <a:srgbClr val="673065"/>
      </a:accent4>
      <a:accent5>
        <a:srgbClr val="C0DF71"/>
      </a:accent5>
      <a:accent6>
        <a:srgbClr val="006649"/>
      </a:accent6>
      <a:hlink>
        <a:srgbClr val="007FAE"/>
      </a:hlink>
      <a:folHlink>
        <a:srgbClr val="007FAE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81612</TotalTime>
  <Words>539</Words>
  <Application>Microsoft Office PowerPoint</Application>
  <PresentationFormat>Widescreen</PresentationFormat>
  <Paragraphs>154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Museo 300</vt:lpstr>
      <vt:lpstr>Open Sans</vt:lpstr>
      <vt:lpstr>Custom Design</vt:lpstr>
      <vt:lpstr>North Carolina’s Triple P Implementation Network</vt:lpstr>
      <vt:lpstr>Today’s Goals</vt:lpstr>
      <vt:lpstr>Our Study Aims</vt:lpstr>
      <vt:lpstr>The Triple P Network</vt:lpstr>
      <vt:lpstr>Data Collection/Recruitment</vt:lpstr>
      <vt:lpstr>Measures</vt:lpstr>
      <vt:lpstr>PowerPoint Presentation</vt:lpstr>
      <vt:lpstr>PowerPoint Presentation</vt:lpstr>
      <vt:lpstr>LIA response</vt:lpstr>
      <vt:lpstr>PowerPoint Presentation</vt:lpstr>
      <vt:lpstr>PowerPoint Presentation</vt:lpstr>
      <vt:lpstr>PowerPoint Presentation</vt:lpstr>
      <vt:lpstr>What can we answer?</vt:lpstr>
      <vt:lpstr>Key Takeaways.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Andrew</dc:creator>
  <cp:lastModifiedBy>Diehl, Sandra J</cp:lastModifiedBy>
  <cp:revision>214</cp:revision>
  <cp:lastPrinted>2023-04-04T16:36:19Z</cp:lastPrinted>
  <dcterms:created xsi:type="dcterms:W3CDTF">2018-12-12T18:27:48Z</dcterms:created>
  <dcterms:modified xsi:type="dcterms:W3CDTF">2023-04-09T00:37:07Z</dcterms:modified>
</cp:coreProperties>
</file>